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notesMasterIdLst>
    <p:notesMasterId r:id="rId49"/>
  </p:notesMasterIdLst>
  <p:handoutMasterIdLst>
    <p:handoutMasterId r:id="rId50"/>
  </p:handoutMasterIdLst>
  <p:sldIdLst>
    <p:sldId id="256" r:id="rId2"/>
    <p:sldId id="285" r:id="rId3"/>
    <p:sldId id="308" r:id="rId4"/>
    <p:sldId id="257" r:id="rId5"/>
    <p:sldId id="305" r:id="rId6"/>
    <p:sldId id="258" r:id="rId7"/>
    <p:sldId id="259" r:id="rId8"/>
    <p:sldId id="260" r:id="rId9"/>
    <p:sldId id="262" r:id="rId10"/>
    <p:sldId id="307" r:id="rId11"/>
    <p:sldId id="264" r:id="rId12"/>
    <p:sldId id="263" r:id="rId13"/>
    <p:sldId id="309" r:id="rId14"/>
    <p:sldId id="269" r:id="rId15"/>
    <p:sldId id="270" r:id="rId16"/>
    <p:sldId id="310" r:id="rId17"/>
    <p:sldId id="275" r:id="rId18"/>
    <p:sldId id="276" r:id="rId19"/>
    <p:sldId id="266" r:id="rId20"/>
    <p:sldId id="277" r:id="rId21"/>
    <p:sldId id="281" r:id="rId22"/>
    <p:sldId id="282" r:id="rId23"/>
    <p:sldId id="287" r:id="rId24"/>
    <p:sldId id="288" r:id="rId25"/>
    <p:sldId id="289" r:id="rId26"/>
    <p:sldId id="290" r:id="rId27"/>
    <p:sldId id="291" r:id="rId28"/>
    <p:sldId id="286" r:id="rId29"/>
    <p:sldId id="283" r:id="rId30"/>
    <p:sldId id="292" r:id="rId31"/>
    <p:sldId id="280" r:id="rId32"/>
    <p:sldId id="279" r:id="rId33"/>
    <p:sldId id="296" r:id="rId34"/>
    <p:sldId id="297" r:id="rId35"/>
    <p:sldId id="293" r:id="rId36"/>
    <p:sldId id="294" r:id="rId37"/>
    <p:sldId id="298" r:id="rId38"/>
    <p:sldId id="299" r:id="rId39"/>
    <p:sldId id="300" r:id="rId40"/>
    <p:sldId id="301" r:id="rId41"/>
    <p:sldId id="302" r:id="rId42"/>
    <p:sldId id="304" r:id="rId43"/>
    <p:sldId id="303" r:id="rId44"/>
    <p:sldId id="295" r:id="rId45"/>
    <p:sldId id="311" r:id="rId46"/>
    <p:sldId id="273" r:id="rId47"/>
    <p:sldId id="274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0365A2C-AF84-4035-9986-8030AF8DDD6D}">
          <p14:sldIdLst>
            <p14:sldId id="256"/>
            <p14:sldId id="285"/>
          </p14:sldIdLst>
        </p14:section>
        <p14:section name="Section 1" id="{20AEAB24-4166-4558-A8E7-3A420AF91DC2}">
          <p14:sldIdLst>
            <p14:sldId id="308"/>
            <p14:sldId id="257"/>
            <p14:sldId id="305"/>
            <p14:sldId id="258"/>
            <p14:sldId id="259"/>
            <p14:sldId id="260"/>
            <p14:sldId id="262"/>
            <p14:sldId id="307"/>
            <p14:sldId id="264"/>
            <p14:sldId id="263"/>
          </p14:sldIdLst>
        </p14:section>
        <p14:section name="Section 2" id="{D5926090-DDEB-4E3B-B87A-33A1976EC1AD}">
          <p14:sldIdLst>
            <p14:sldId id="309"/>
            <p14:sldId id="269"/>
            <p14:sldId id="270"/>
            <p14:sldId id="310"/>
            <p14:sldId id="275"/>
            <p14:sldId id="276"/>
            <p14:sldId id="266"/>
            <p14:sldId id="277"/>
            <p14:sldId id="281"/>
            <p14:sldId id="282"/>
            <p14:sldId id="287"/>
            <p14:sldId id="288"/>
            <p14:sldId id="289"/>
            <p14:sldId id="290"/>
            <p14:sldId id="291"/>
            <p14:sldId id="286"/>
            <p14:sldId id="283"/>
            <p14:sldId id="292"/>
            <p14:sldId id="280"/>
            <p14:sldId id="279"/>
            <p14:sldId id="296"/>
            <p14:sldId id="297"/>
            <p14:sldId id="293"/>
            <p14:sldId id="294"/>
            <p14:sldId id="298"/>
            <p14:sldId id="299"/>
            <p14:sldId id="300"/>
            <p14:sldId id="301"/>
            <p14:sldId id="302"/>
            <p14:sldId id="304"/>
            <p14:sldId id="303"/>
            <p14:sldId id="295"/>
            <p14:sldId id="311"/>
          </p14:sldIdLst>
        </p14:section>
        <p14:section name="Conclusion" id="{6215D090-323F-4E08-AD00-DFF6214CB082}">
          <p14:sldIdLst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31" autoAdjust="0"/>
    <p:restoredTop sz="76525" autoAdjust="0"/>
  </p:normalViewPr>
  <p:slideViewPr>
    <p:cSldViewPr snapToGrid="0">
      <p:cViewPr varScale="1">
        <p:scale>
          <a:sx n="89" d="100"/>
          <a:sy n="89" d="100"/>
        </p:scale>
        <p:origin x="17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4B20F1-E0B9-4135-822F-A28CA802119A}" type="datetimeFigureOut">
              <a:rPr lang="en-AU" smtClean="0"/>
              <a:t>27/07/2020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23A6B9-D1C1-40CB-BC07-FF4536EAA19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66329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6B8C1C-5DA5-4EDE-AEDC-BDE4C41DDE55}" type="datetimeFigureOut">
              <a:rPr lang="en-AU" smtClean="0"/>
              <a:t>27/07/2020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9A9EB2-0D09-4C34-944A-26C4A65F2B7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48613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7.08945.pdf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AU" dirty="0" smtClean="0"/>
              <a:t>Survey existing attacks that have been proposed in the literature for generating adversarial examples for the three distance metrics.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 smtClean="0"/>
              <a:t>Describe new attack algorithms that target the same three distance metrics and provide superior results to the proper work.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 smtClean="0"/>
              <a:t>Review Defensive Distillation in more detail and discuss why the existing attacks fail to find adversarial examples on Defensive Distillation networks.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 smtClean="0"/>
              <a:t>Attack Defensive Distillation with the new attack algorithms and show it provides only limited value.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9A9EB2-0D09-4C34-944A-26C4A65F2B7C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7877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9A9EB2-0D09-4C34-944A-26C4A65F2B7C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8355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E = epsilon</a:t>
            </a:r>
          </a:p>
          <a:p>
            <a:endParaRPr lang="en-AU" dirty="0" smtClean="0"/>
          </a:p>
          <a:p>
            <a:r>
              <a:rPr lang="en-AU" dirty="0" smtClean="0"/>
              <a:t>After starting,</a:t>
            </a:r>
            <a:r>
              <a:rPr lang="en-AU" baseline="0" dirty="0" smtClean="0"/>
              <a:t> we calculate the loss value of each stem and make a small step called alpha.</a:t>
            </a:r>
          </a:p>
          <a:p>
            <a:r>
              <a:rPr lang="en-AU" baseline="0" dirty="0" smtClean="0"/>
              <a:t>So that it can be moved for evert stem as much as the size. Then, if it is outside the range of the image, clip it to erase the missing part.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9A9EB2-0D09-4C34-944A-26C4A65F2B7C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34751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AU" b="1" dirty="0" smtClean="0"/>
              <a:t>L</a:t>
            </a:r>
            <a:r>
              <a:rPr lang="en-AU" sz="1400" b="1" dirty="0" smtClean="0"/>
              <a:t>2 </a:t>
            </a:r>
            <a:r>
              <a:rPr lang="en-AU" dirty="0" smtClean="0"/>
              <a:t>distance measures the standard Euclidean (root-mean-square) distance between </a:t>
            </a:r>
            <a:r>
              <a:rPr lang="en-AU" b="1" dirty="0" smtClean="0"/>
              <a:t>x</a:t>
            </a:r>
            <a:r>
              <a:rPr lang="en-AU" dirty="0" smtClean="0"/>
              <a:t> and </a:t>
            </a:r>
            <a:r>
              <a:rPr lang="en-AU" b="1" dirty="0" smtClean="0"/>
              <a:t>x’</a:t>
            </a:r>
            <a:r>
              <a:rPr lang="en-AU" dirty="0" smtClean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AU" sz="1400" dirty="0" smtClean="0"/>
              <a:t>The L2 distance can remain small when there are many small changes to many pixels.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9A9EB2-0D09-4C34-944A-26C4A65F2B7C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1967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AU" b="1" dirty="0" smtClean="0"/>
              <a:t>L</a:t>
            </a:r>
            <a:r>
              <a:rPr lang="en-AU" sz="1400" b="1" dirty="0" smtClean="0"/>
              <a:t>0</a:t>
            </a:r>
            <a:r>
              <a:rPr lang="en-AU" sz="1400" dirty="0" smtClean="0"/>
              <a:t> </a:t>
            </a:r>
            <a:r>
              <a:rPr lang="en-AU" dirty="0" smtClean="0"/>
              <a:t>distance measures the number of coordinates </a:t>
            </a:r>
            <a:r>
              <a:rPr lang="en-AU" b="1" i="1" dirty="0" err="1" smtClean="0"/>
              <a:t>i</a:t>
            </a:r>
            <a:r>
              <a:rPr lang="en-AU" dirty="0" smtClean="0"/>
              <a:t> such that </a:t>
            </a:r>
            <a:r>
              <a:rPr lang="en-AU" b="1" i="1" dirty="0" smtClean="0"/>
              <a:t>xi != </a:t>
            </a:r>
            <a:r>
              <a:rPr lang="en-AU" b="1" i="1" dirty="0" err="1" smtClean="0"/>
              <a:t>x’i</a:t>
            </a:r>
            <a:endParaRPr lang="en-AU" b="1" i="1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AU" sz="1400" dirty="0" smtClean="0"/>
              <a:t>Corresponds to the number of pixels that have been altered in an image.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9A9EB2-0D09-4C34-944A-26C4A65F2B7C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19866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∞ measures the maximum change to any of the coordinates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9A9EB2-0D09-4C34-944A-26C4A65F2B7C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00981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9A9EB2-0D09-4C34-944A-26C4A65F2B7C}" type="slidenum">
              <a:rPr lang="en-AU" smtClean="0"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38817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 smtClean="0"/>
              <a:t>soft labels = 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 a score (probability or likelihood)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9A9EB2-0D09-4C34-944A-26C4A65F2B7C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62714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9A9EB2-0D09-4C34-944A-26C4A65F2B7C}" type="slidenum">
              <a:rPr lang="en-AU" smtClean="0"/>
              <a:t>39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914101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9A9EB2-0D09-4C34-944A-26C4A65F2B7C}" type="slidenum">
              <a:rPr lang="en-AU" smtClean="0"/>
              <a:t>46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93691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9A9EB2-0D09-4C34-944A-26C4A65F2B7C}" type="slidenum">
              <a:rPr lang="en-AU" smtClean="0"/>
              <a:t>47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8696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neuron takes inputs, does some math with them, and produces one output.</a:t>
            </a:r>
            <a:endParaRPr lang="en-AU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9A9EB2-0D09-4C34-944A-26C4A65F2B7C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90675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start with an image of a panda, which our neural network correctly recognizes as a “panda” with 57.7% confidence. Add a little bit of carefully constructed noise and the same neural network now thinks this is an image of a gibbon with 99.3% confidence! </a:t>
            </a:r>
            <a:endParaRPr lang="en-US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9A9EB2-0D09-4C34-944A-26C4A65F2B7C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2789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>
                <a:solidFill>
                  <a:srgbClr val="75757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images shows real graffiti on a Stop sign, something that most humans would not think is suspicious. The right image shows a physical perturbation applied to a Stop sign. The systems classify the sign on the right as a Speed Limit: 45 mph sign! Source: </a:t>
            </a:r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Robust Physical-World Attacks on Deep Learning Visual Classification</a:t>
            </a:r>
            <a:r>
              <a:rPr lang="en-AU" dirty="0" smtClean="0">
                <a:solidFill>
                  <a:srgbClr val="75757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9A9EB2-0D09-4C34-944A-26C4A65F2B7C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047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Black Box Testing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software </a:t>
            </a:r>
            <a:r>
              <a:rPr lang="en-A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testing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method in which the internal structure/ design/ implementation of the item being tested is not known to the </a:t>
            </a:r>
            <a:r>
              <a:rPr lang="en-A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tester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White Box Testing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software </a:t>
            </a:r>
            <a:r>
              <a:rPr lang="en-A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testing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method in which the internal structure/ design/ implementation of the item being tested is known to the </a:t>
            </a:r>
            <a:r>
              <a:rPr lang="en-A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tester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9A9EB2-0D09-4C34-944A-26C4A65F2B7C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4972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is the input in</a:t>
            </a:r>
            <a:r>
              <a:rPr lang="en-A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n-dimension and Y output in the m-dimension</a:t>
            </a:r>
            <a:endParaRPr lang="en-A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</a:t>
            </a:r>
            <a:r>
              <a:rPr lang="en-A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function: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 </a:t>
            </a:r>
            <a:r>
              <a:rPr lang="en-A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activation function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turns numbers aka logits into probabilities that sum to one. </a:t>
            </a:r>
            <a:r>
              <a:rPr lang="en-A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 outputs a vector that represents the probability distributions of a list of potential outcomes.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="1" dirty="0" smtClean="0"/>
              <a:t>Activation function</a:t>
            </a:r>
            <a:r>
              <a:rPr lang="en-AU" b="0" dirty="0" smtClean="0"/>
              <a:t>: turns an unbounded input into an output that has a nice, </a:t>
            </a:r>
            <a:r>
              <a:rPr lang="en-AU" b="0" dirty="0" err="1" smtClean="0"/>
              <a:t>predicatable</a:t>
            </a:r>
            <a:r>
              <a:rPr lang="en-AU" b="0" dirty="0" smtClean="0"/>
              <a:t> form.</a:t>
            </a:r>
            <a:endParaRPr lang="en-AU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9A9EB2-0D09-4C34-944A-26C4A65F2B7C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74066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RGB images, there are three channels that each can change. We count</a:t>
            </a:r>
          </a:p>
          <a:p>
            <a:r>
              <a:rPr lang="en-A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number of pixels that are different, where two pixels are considered</a:t>
            </a:r>
          </a:p>
          <a:p>
            <a:r>
              <a:rPr lang="en-A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different if any of the three </a:t>
            </a:r>
            <a:r>
              <a:rPr lang="en-AU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colors</a:t>
            </a:r>
            <a:r>
              <a:rPr lang="en-A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are different. We do not consider a</a:t>
            </a:r>
          </a:p>
          <a:p>
            <a:r>
              <a:rPr lang="en-A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distance metric where an attacker can change one </a:t>
            </a:r>
            <a:r>
              <a:rPr lang="en-AU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A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plane but not another</a:t>
            </a:r>
          </a:p>
          <a:p>
            <a:r>
              <a:rPr lang="en-A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meaningful. We relax this requirement when comparing to other L0 attacks</a:t>
            </a:r>
          </a:p>
          <a:p>
            <a:r>
              <a:rPr lang="en-A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do not make this assumption to provide for a fair comparison.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9A9EB2-0D09-4C34-944A-26C4A65F2B7C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4231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9A9EB2-0D09-4C34-944A-26C4A65F2B7C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80339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AU" b="1" dirty="0" smtClean="0"/>
              <a:t>L</a:t>
            </a:r>
            <a:r>
              <a:rPr lang="en-AU" sz="1400" b="1" dirty="0" smtClean="0"/>
              <a:t>2 </a:t>
            </a:r>
            <a:r>
              <a:rPr lang="en-AU" dirty="0" smtClean="0"/>
              <a:t>distance measures the standard Euclidean (root-mean-square) distance between </a:t>
            </a:r>
            <a:r>
              <a:rPr lang="en-AU" b="1" dirty="0" smtClean="0"/>
              <a:t>x</a:t>
            </a:r>
            <a:r>
              <a:rPr lang="en-AU" dirty="0" smtClean="0"/>
              <a:t> and </a:t>
            </a:r>
            <a:r>
              <a:rPr lang="en-AU" b="1" dirty="0" smtClean="0"/>
              <a:t>x’</a:t>
            </a:r>
            <a:r>
              <a:rPr lang="en-AU" dirty="0" smtClean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AU" sz="1400" dirty="0" smtClean="0"/>
              <a:t>The L2 distance can remain small when there are many small changes to many pixels.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AU" sz="1400" dirty="0" smtClean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A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∞ measures the maximum change to any of the coordinates:</a:t>
            </a:r>
          </a:p>
          <a:p>
            <a:pPr lvl="1">
              <a:buFont typeface="Wingdings" panose="05000000000000000000" pitchFamily="2" charset="2"/>
              <a:buNone/>
            </a:pPr>
            <a:endParaRPr lang="en-AU" sz="1400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9A9EB2-0D09-4C34-944A-26C4A65F2B7C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60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5750C-042C-4478-A66B-2D4EC01FA06F}" type="datetime1">
              <a:rPr lang="en-AU" smtClean="0"/>
              <a:t>27/07/2020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‹#›</a:t>
            </a:fld>
            <a:endParaRPr lang="en-A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203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86B62-C145-4BEE-8CEF-69EE9B149F39}" type="datetime1">
              <a:rPr lang="en-AU" smtClean="0"/>
              <a:t>27/07/2020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6159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5DDC0-0360-46C5-A079-92EBCA08ED0D}" type="datetime1">
              <a:rPr lang="en-AU" smtClean="0"/>
              <a:t>27/07/2020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2755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F7523-BE54-4B08-B3FE-0F59024A9E6A}" type="datetime1">
              <a:rPr lang="en-AU" smtClean="0"/>
              <a:t>27/07/2020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7878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7B8D1-626A-42F9-9303-D42D331B492C}" type="datetime1">
              <a:rPr lang="en-AU" smtClean="0"/>
              <a:t>27/07/2020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‹#›</a:t>
            </a:fld>
            <a:endParaRPr lang="en-A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698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A2476-0848-4FD4-85FF-617DA8DDAFCC}" type="datetime1">
              <a:rPr lang="en-AU" smtClean="0"/>
              <a:t>27/07/2020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6903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7C8AB-A392-4BD9-B711-ACCB6440DAF5}" type="datetime1">
              <a:rPr lang="en-AU" smtClean="0"/>
              <a:t>27/07/2020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264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1A88E-B1C9-400D-ACD5-66623D677008}" type="datetime1">
              <a:rPr lang="en-AU" smtClean="0"/>
              <a:t>27/07/2020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0422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C10DF-8B5F-4BFC-9915-739DC790185A}" type="datetime1">
              <a:rPr lang="en-AU" smtClean="0"/>
              <a:t>27/07/2020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9011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71B16F8-B800-4A95-95F4-533696B6B315}" type="datetime1">
              <a:rPr lang="en-AU" smtClean="0"/>
              <a:t>27/07/2020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5A50D1-B1D7-499F-A0FE-28391281AA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4672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23C2-CE4B-4CC6-A68B-673658864D77}" type="datetime1">
              <a:rPr lang="en-AU" smtClean="0"/>
              <a:t>27/07/2020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8134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3938ABB-1389-4969-BED4-856DB93493E9}" type="datetime1">
              <a:rPr lang="en-AU" smtClean="0"/>
              <a:t>27/07/2020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75A50D1-B1D7-499F-A0FE-28391281AABB}" type="slidenum">
              <a:rPr lang="en-AU" smtClean="0"/>
              <a:t>‹#›</a:t>
            </a:fld>
            <a:endParaRPr lang="en-A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8526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owardsdatascience.com/breaking-neural-networks-with-adversarial-attacks-f4290a9a45aa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breaking-neural-networks-with-adversarial-attacks-f4290a9a45aa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ictorzhou.com/blog/intro-to-neural-networks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victorzhou.com/blog/intro-to-neural-networks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owardsdatascience.com/breaking-neural-networks-with-adversarial-attacks-f4290a9a45aa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owardsdatascience.com/breaking-neural-networks-with-adversarial-attacks-f4290a9a45a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8952" y="1222364"/>
            <a:ext cx="9984270" cy="343359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AU" sz="6600" b="1" u="sng" dirty="0" smtClean="0"/>
              <a:t>Summary</a:t>
            </a:r>
            <a:r>
              <a:rPr lang="en-AU" sz="6600" b="1" dirty="0" smtClean="0"/>
              <a:t/>
            </a:r>
            <a:br>
              <a:rPr lang="en-AU" sz="6600" b="1" dirty="0" smtClean="0"/>
            </a:br>
            <a:r>
              <a:rPr lang="en-AU" sz="6600" b="1" dirty="0" smtClean="0">
                <a:solidFill>
                  <a:schemeClr val="tx1"/>
                </a:solidFill>
              </a:rPr>
              <a:t> </a:t>
            </a:r>
            <a:r>
              <a:rPr lang="en-AU" sz="6000" b="1" dirty="0">
                <a:solidFill>
                  <a:schemeClr val="tx1"/>
                </a:solidFill>
              </a:rPr>
              <a:t>Towards Evaluating the Robustness of Neural </a:t>
            </a:r>
            <a:r>
              <a:rPr lang="en-AU" sz="6000" b="1" dirty="0" smtClean="0">
                <a:solidFill>
                  <a:schemeClr val="tx1"/>
                </a:solidFill>
              </a:rPr>
              <a:t>Networks</a:t>
            </a:r>
            <a:br>
              <a:rPr lang="en-AU" sz="6000" b="1" dirty="0" smtClean="0">
                <a:solidFill>
                  <a:schemeClr val="tx1"/>
                </a:solidFill>
              </a:rPr>
            </a:br>
            <a:r>
              <a:rPr lang="en-AU" sz="6600" dirty="0" smtClean="0">
                <a:solidFill>
                  <a:schemeClr val="bg1"/>
                </a:solidFill>
              </a:rPr>
              <a:t>[{</a:t>
            </a:r>
            <a:r>
              <a:rPr lang="en-AU" sz="4000" dirty="0" smtClean="0">
                <a:solidFill>
                  <a:schemeClr val="tx1"/>
                </a:solidFill>
              </a:rPr>
              <a:t>Nicholas </a:t>
            </a:r>
            <a:r>
              <a:rPr lang="en-AU" sz="4000" dirty="0" err="1">
                <a:solidFill>
                  <a:schemeClr val="tx1"/>
                </a:solidFill>
              </a:rPr>
              <a:t>Carlini</a:t>
            </a:r>
            <a:r>
              <a:rPr lang="en-AU" sz="4000" dirty="0">
                <a:solidFill>
                  <a:schemeClr val="tx1"/>
                </a:solidFill>
              </a:rPr>
              <a:t> and David Wagner</a:t>
            </a:r>
            <a:r>
              <a:rPr lang="en-US" sz="4000" dirty="0">
                <a:solidFill>
                  <a:schemeClr val="tx1"/>
                </a:solidFill>
              </a:rPr>
              <a:t>]</a:t>
            </a:r>
            <a:r>
              <a:rPr lang="en-AU" sz="4000" dirty="0">
                <a:solidFill>
                  <a:schemeClr val="tx1"/>
                </a:solidFill>
              </a:rPr>
              <a:t/>
            </a:r>
            <a:br>
              <a:rPr lang="en-AU" sz="4000" dirty="0">
                <a:solidFill>
                  <a:schemeClr val="tx1"/>
                </a:solidFill>
              </a:rPr>
            </a:br>
            <a:endParaRPr lang="en-AU" sz="6600" b="1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8952" y="5858591"/>
            <a:ext cx="9984270" cy="467139"/>
          </a:xfrm>
        </p:spPr>
        <p:txBody>
          <a:bodyPr anchor="t">
            <a:normAutofit lnSpcReduction="10000"/>
          </a:bodyPr>
          <a:lstStyle/>
          <a:p>
            <a:pPr algn="ctr"/>
            <a:r>
              <a:rPr lang="en-AU" sz="2800" b="1" dirty="0" smtClean="0"/>
              <a:t>Topic </a:t>
            </a:r>
            <a:r>
              <a:rPr lang="en-AU" sz="2800" b="1" dirty="0" smtClean="0"/>
              <a:t>Overview by </a:t>
            </a:r>
            <a:r>
              <a:rPr lang="en-AU" sz="2800" b="1" dirty="0" smtClean="0"/>
              <a:t>Gurparteek Singh</a:t>
            </a:r>
            <a:endParaRPr lang="en-AU" sz="28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7400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10</a:t>
            </a:fld>
            <a:endParaRPr lang="en-A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652" y="184676"/>
            <a:ext cx="7067806" cy="2921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774" y="3156121"/>
            <a:ext cx="7156174" cy="30655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229" y="6432709"/>
            <a:ext cx="10908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Source: </a:t>
            </a:r>
            <a:r>
              <a:rPr lang="en-AU" dirty="0">
                <a:hlinkClick r:id="rId4"/>
              </a:rPr>
              <a:t>https://towardsdatascience.com/breaking-neural-networks-with-adversarial-attacks-f4290a9a45aa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5979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Defensive </a:t>
            </a:r>
            <a:r>
              <a:rPr lang="en-US" dirty="0"/>
              <a:t>D</a:t>
            </a:r>
            <a:r>
              <a:rPr lang="en-US" dirty="0" smtClean="0"/>
              <a:t>istillation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51145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Initial </a:t>
            </a:r>
            <a:r>
              <a:rPr lang="en-US" dirty="0" smtClean="0"/>
              <a:t>research proved </a:t>
            </a:r>
            <a:r>
              <a:rPr lang="en-US" dirty="0"/>
              <a:t>to be very promising, defensive distillation </a:t>
            </a:r>
            <a:r>
              <a:rPr lang="en-US" dirty="0" smtClean="0"/>
              <a:t>defeated </a:t>
            </a:r>
            <a:r>
              <a:rPr lang="en-US" dirty="0"/>
              <a:t>existing attack algorithms and </a:t>
            </a:r>
            <a:r>
              <a:rPr lang="en-US" dirty="0" smtClean="0"/>
              <a:t>reduced </a:t>
            </a:r>
            <a:r>
              <a:rPr lang="en-US" dirty="0"/>
              <a:t>their success probability from 95% to 0.5</a:t>
            </a:r>
            <a:r>
              <a:rPr lang="en-US" dirty="0" smtClean="0"/>
              <a:t>%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However, Defensive distillation does not significantly increase the robustness of neural </a:t>
            </a:r>
            <a:r>
              <a:rPr lang="en-US" dirty="0" smtClean="0"/>
              <a:t>networks as stronger attack algorithms are introduced. 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Defensive distillation can be applied to any </a:t>
            </a:r>
            <a:r>
              <a:rPr lang="en-US" b="1" dirty="0"/>
              <a:t>feed-forward neural </a:t>
            </a:r>
            <a:r>
              <a:rPr lang="en-US" dirty="0"/>
              <a:t>network and only requires a single re-training step and is currently one of the only defenses </a:t>
            </a:r>
            <a:r>
              <a:rPr lang="en-US" dirty="0" smtClean="0"/>
              <a:t>that gives only some security </a:t>
            </a:r>
            <a:r>
              <a:rPr lang="en-US" dirty="0"/>
              <a:t>against adversarial examples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More details about this later.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97280" y="5589969"/>
            <a:ext cx="100584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dirty="0" smtClean="0"/>
              <a:t>feed-forward neural: </a:t>
            </a:r>
            <a:r>
              <a:rPr lang="en-US" dirty="0" smtClean="0"/>
              <a:t>information only moves in one direction 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44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It is vital to find stronger defenses against adversarial attacks it can have catastrophic impacts.</a:t>
            </a:r>
          </a:p>
          <a:p>
            <a:pPr marL="0" indent="0">
              <a:buNone/>
            </a:pPr>
            <a:r>
              <a:rPr lang="en-US" dirty="0" smtClean="0"/>
              <a:t>To consider:</a:t>
            </a:r>
          </a:p>
          <a:p>
            <a:pPr marL="514350" indent="-514350">
              <a:buAutoNum type="arabicParenR"/>
            </a:pPr>
            <a:r>
              <a:rPr lang="en-US" dirty="0" smtClean="0"/>
              <a:t>Defensive Distillation does not offer much defense against stronger attacks on distilled networks compared to un-distilled networks</a:t>
            </a:r>
          </a:p>
          <a:p>
            <a:pPr marL="514350" indent="-514350">
              <a:buAutoNum type="arabicParenR"/>
            </a:pPr>
            <a:r>
              <a:rPr lang="en-US" dirty="0" smtClean="0"/>
              <a:t>Very </a:t>
            </a:r>
            <a:r>
              <a:rPr lang="en-US" b="1" dirty="0"/>
              <a:t>easy </a:t>
            </a:r>
            <a:r>
              <a:rPr lang="en-US" dirty="0" smtClean="0"/>
              <a:t>for adversarial examples to </a:t>
            </a:r>
            <a:r>
              <a:rPr lang="en-US" dirty="0"/>
              <a:t>obtain high </a:t>
            </a:r>
            <a:r>
              <a:rPr lang="en-US" dirty="0" smtClean="0"/>
              <a:t>confidence</a:t>
            </a:r>
          </a:p>
          <a:p>
            <a:pPr marL="514350" indent="-514350">
              <a:buAutoNum type="arabicParenR"/>
            </a:pPr>
            <a:r>
              <a:rPr lang="en-US" dirty="0" smtClean="0"/>
              <a:t>Very </a:t>
            </a:r>
            <a:r>
              <a:rPr lang="en-US" dirty="0"/>
              <a:t>little noise was added to fool the classifiers</a:t>
            </a:r>
          </a:p>
          <a:p>
            <a:pPr marL="514350" indent="-514350">
              <a:buAutoNum type="arabicParenR"/>
            </a:pPr>
            <a:r>
              <a:rPr lang="en-AU" dirty="0"/>
              <a:t>An adversarial example trained for one network seems to confuse another one as well. </a:t>
            </a:r>
            <a:r>
              <a:rPr lang="en-AU" dirty="0" smtClean="0"/>
              <a:t>This </a:t>
            </a:r>
            <a:r>
              <a:rPr lang="en-AU" b="1" dirty="0" smtClean="0"/>
              <a:t>transferability</a:t>
            </a:r>
            <a:r>
              <a:rPr lang="en-AU" dirty="0" smtClean="0"/>
              <a:t> </a:t>
            </a:r>
            <a:r>
              <a:rPr lang="en-AU" dirty="0"/>
              <a:t>enables attackers to fool systems in what are known as “black-box attacks” where they don’t have access to the model’s architecture, parameters or even the training data used to train the network.</a:t>
            </a:r>
            <a:endParaRPr lang="en-US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187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03639" y="1892160"/>
            <a:ext cx="71064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7200" u="sng" dirty="0"/>
              <a:t>Section 2</a:t>
            </a:r>
            <a:endParaRPr lang="en-AU" sz="7200" u="sng" dirty="0" smtClean="0"/>
          </a:p>
          <a:p>
            <a:pPr algn="ctr"/>
            <a:r>
              <a:rPr lang="en-AU" sz="7200" dirty="0" smtClean="0"/>
              <a:t>Current Research</a:t>
            </a:r>
            <a:endParaRPr lang="en-AU" sz="7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570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Threat Model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AU" dirty="0"/>
              <a:t>We assume that the adversary has complete access to a neural network, including the architecture and all parameters, and can use this in a </a:t>
            </a:r>
            <a:r>
              <a:rPr lang="en-AU" b="1" dirty="0"/>
              <a:t>white-box </a:t>
            </a:r>
            <a:r>
              <a:rPr lang="en-AU" dirty="0"/>
              <a:t>manner. This is a conservative and realistic assumption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dirty="0" smtClean="0"/>
              <a:t>Prior </a:t>
            </a:r>
            <a:r>
              <a:rPr lang="en-AU" dirty="0"/>
              <a:t>work has shown it is possible to train a substitute model given </a:t>
            </a:r>
            <a:r>
              <a:rPr lang="en-AU" b="1" dirty="0"/>
              <a:t>black-box</a:t>
            </a:r>
            <a:r>
              <a:rPr lang="en-AU" dirty="0"/>
              <a:t> access to a target model, and by attacking the substitute model, we can then transfer these attacks to the target model.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735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and Notation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73397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AU" dirty="0" smtClean="0"/>
              <a:t>A neural network is a function: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dirty="0" smtClean="0"/>
              <a:t>Accepts an input: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dirty="0" smtClean="0"/>
              <a:t>Produces as output: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dirty="0" smtClean="0"/>
              <a:t>In the paper, NN are used as an </a:t>
            </a:r>
            <a:r>
              <a:rPr lang="en-AU" b="1" dirty="0" smtClean="0"/>
              <a:t>m-class classifier</a:t>
            </a:r>
            <a:r>
              <a:rPr lang="en-AU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dirty="0" smtClean="0"/>
              <a:t>Output of the network is computed using the </a:t>
            </a:r>
            <a:r>
              <a:rPr lang="en-AU" b="1" dirty="0" err="1" smtClean="0"/>
              <a:t>softmax</a:t>
            </a:r>
            <a:r>
              <a:rPr lang="en-AU" b="1" dirty="0" smtClean="0"/>
              <a:t> function, </a:t>
            </a:r>
            <a:r>
              <a:rPr lang="en-AU" dirty="0" smtClean="0"/>
              <a:t>which ensures that the output vector </a:t>
            </a:r>
            <a:r>
              <a:rPr lang="en-AU" b="1" dirty="0" smtClean="0"/>
              <a:t>y</a:t>
            </a:r>
            <a:r>
              <a:rPr lang="en-AU" dirty="0" smtClean="0"/>
              <a:t> satisfies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dirty="0"/>
              <a:t> The output vector </a:t>
            </a:r>
            <a:r>
              <a:rPr lang="en-AU" b="1" dirty="0" smtClean="0"/>
              <a:t>y</a:t>
            </a:r>
            <a:r>
              <a:rPr lang="en-AU" dirty="0" smtClean="0"/>
              <a:t> is </a:t>
            </a:r>
            <a:r>
              <a:rPr lang="en-AU" dirty="0"/>
              <a:t>thus treated as a probability distribution, i.e</a:t>
            </a:r>
            <a:r>
              <a:rPr lang="en-AU" dirty="0" smtClean="0"/>
              <a:t>., </a:t>
            </a:r>
            <a:r>
              <a:rPr lang="en-AU" b="1" dirty="0" err="1"/>
              <a:t>yi</a:t>
            </a:r>
            <a:r>
              <a:rPr lang="en-AU" dirty="0"/>
              <a:t> is treated </a:t>
            </a:r>
            <a:r>
              <a:rPr lang="en-AU" dirty="0" smtClean="0"/>
              <a:t>as the </a:t>
            </a:r>
            <a:r>
              <a:rPr lang="en-AU" dirty="0"/>
              <a:t>probability that input </a:t>
            </a:r>
            <a:r>
              <a:rPr lang="en-AU" b="1" dirty="0"/>
              <a:t>x</a:t>
            </a:r>
            <a:r>
              <a:rPr lang="en-AU" dirty="0"/>
              <a:t> has class </a:t>
            </a:r>
            <a:r>
              <a:rPr lang="en-AU" b="1" dirty="0" err="1"/>
              <a:t>i</a:t>
            </a:r>
            <a:r>
              <a:rPr lang="en-AU" dirty="0"/>
              <a:t>. </a:t>
            </a:r>
            <a:endParaRPr lang="en-AU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AU" dirty="0" smtClean="0"/>
              <a:t>The classifier assigns the label 			             to the input </a:t>
            </a:r>
            <a:r>
              <a:rPr lang="en-AU" b="1" dirty="0" smtClean="0"/>
              <a:t>x.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dirty="0" smtClean="0"/>
              <a:t>Let               be the correct label of </a:t>
            </a:r>
            <a:r>
              <a:rPr lang="en-AU" b="1" dirty="0" smtClean="0"/>
              <a:t>x.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dirty="0" smtClean="0"/>
              <a:t>The inputs to the </a:t>
            </a:r>
            <a:r>
              <a:rPr lang="en-AU" b="1" dirty="0" err="1" smtClean="0"/>
              <a:t>softmax</a:t>
            </a:r>
            <a:r>
              <a:rPr lang="en-AU" b="1" dirty="0" smtClean="0"/>
              <a:t> function</a:t>
            </a:r>
            <a:r>
              <a:rPr lang="en-AU" dirty="0" smtClean="0"/>
              <a:t> are called </a:t>
            </a:r>
            <a:r>
              <a:rPr lang="en-AU" b="1" dirty="0" smtClean="0"/>
              <a:t>logits</a:t>
            </a:r>
            <a:r>
              <a:rPr lang="en-AU" dirty="0" smtClean="0"/>
              <a:t>. </a:t>
            </a:r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270" y="1825856"/>
            <a:ext cx="1413427" cy="39261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5106" y="2305879"/>
            <a:ext cx="1056210" cy="33316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2376" y="2728337"/>
            <a:ext cx="1121464" cy="42054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1922" y="3967680"/>
            <a:ext cx="3542472" cy="35424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4" name="Rectangle 13"/>
          <p:cNvSpPr/>
          <p:nvPr/>
        </p:nvSpPr>
        <p:spPr>
          <a:xfrm>
            <a:off x="8613747" y="1872297"/>
            <a:ext cx="2541933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AU" b="1" dirty="0" smtClean="0"/>
              <a:t>m-class classifier </a:t>
            </a:r>
            <a:r>
              <a:rPr lang="en-AU" dirty="0" smtClean="0">
                <a:solidFill>
                  <a:srgbClr val="000000"/>
                </a:solidFill>
                <a:latin typeface="Segoe UI" panose="020B0502040204020203" pitchFamily="34" charset="0"/>
              </a:rPr>
              <a:t>problem </a:t>
            </a:r>
            <a:r>
              <a:rPr lang="en-AU" dirty="0">
                <a:solidFill>
                  <a:srgbClr val="000000"/>
                </a:solidFill>
                <a:latin typeface="Segoe UI" panose="020B0502040204020203" pitchFamily="34" charset="0"/>
              </a:rPr>
              <a:t>of classifying instances into one of three or more classes</a:t>
            </a:r>
            <a:endParaRPr lang="en-AU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2791" y="5105431"/>
            <a:ext cx="2817329" cy="35068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8178" y="5546034"/>
            <a:ext cx="808942" cy="40123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15</a:t>
            </a:fld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398033" y="6459785"/>
            <a:ext cx="10112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Source</a:t>
            </a:r>
            <a:r>
              <a:rPr lang="en-AU" dirty="0" smtClean="0"/>
              <a:t>: </a:t>
            </a:r>
            <a:r>
              <a:rPr lang="en-AU" dirty="0"/>
              <a:t>Towards Evaluating the Robustness of Neural Networks [Nicholas </a:t>
            </a:r>
            <a:r>
              <a:rPr lang="en-AU" dirty="0" err="1"/>
              <a:t>Carlini</a:t>
            </a:r>
            <a:r>
              <a:rPr lang="en-AU" dirty="0"/>
              <a:t> and David Wagner</a:t>
            </a:r>
            <a:r>
              <a:rPr lang="en-US" dirty="0"/>
              <a:t>]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4788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2453354" y="719968"/>
            <a:ext cx="4489381" cy="7714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16</a:t>
            </a:fld>
            <a:endParaRPr lang="en-AU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097280" y="344245"/>
            <a:ext cx="10058400" cy="6235459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n-AU" dirty="0" smtClean="0"/>
          </a:p>
        </p:txBody>
      </p:sp>
      <p:sp>
        <p:nvSpPr>
          <p:cNvPr id="8" name="Rectangle 7"/>
          <p:cNvSpPr/>
          <p:nvPr/>
        </p:nvSpPr>
        <p:spPr>
          <a:xfrm>
            <a:off x="3012142" y="824410"/>
            <a:ext cx="376517" cy="505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/>
          <p:cNvSpPr/>
          <p:nvPr/>
        </p:nvSpPr>
        <p:spPr>
          <a:xfrm>
            <a:off x="3508787" y="824410"/>
            <a:ext cx="376517" cy="505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/>
          <p:cNvSpPr/>
          <p:nvPr/>
        </p:nvSpPr>
        <p:spPr>
          <a:xfrm>
            <a:off x="4340711" y="824410"/>
            <a:ext cx="376517" cy="505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/>
          <p:cNvSpPr txBox="1"/>
          <p:nvPr/>
        </p:nvSpPr>
        <p:spPr>
          <a:xfrm>
            <a:off x="3941456" y="826196"/>
            <a:ext cx="68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…</a:t>
            </a:r>
            <a:endParaRPr lang="en-AU" dirty="0"/>
          </a:p>
        </p:txBody>
      </p:sp>
      <p:sp>
        <p:nvSpPr>
          <p:cNvPr id="12" name="Arc 11"/>
          <p:cNvSpPr/>
          <p:nvPr/>
        </p:nvSpPr>
        <p:spPr>
          <a:xfrm rot="13216464">
            <a:off x="2785990" y="569798"/>
            <a:ext cx="860612" cy="94667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Arc 12"/>
          <p:cNvSpPr/>
          <p:nvPr/>
        </p:nvSpPr>
        <p:spPr>
          <a:xfrm rot="2237182">
            <a:off x="4070906" y="662159"/>
            <a:ext cx="860612" cy="94667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/>
          <p:cNvSpPr txBox="1"/>
          <p:nvPr/>
        </p:nvSpPr>
        <p:spPr>
          <a:xfrm>
            <a:off x="2453355" y="898625"/>
            <a:ext cx="68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n</a:t>
            </a:r>
            <a:endParaRPr lang="en-AU" dirty="0"/>
          </a:p>
        </p:txBody>
      </p:sp>
      <p:sp>
        <p:nvSpPr>
          <p:cNvPr id="15" name="TextBox 14"/>
          <p:cNvSpPr txBox="1"/>
          <p:nvPr/>
        </p:nvSpPr>
        <p:spPr>
          <a:xfrm>
            <a:off x="4993229" y="858468"/>
            <a:ext cx="68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m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450926" y="1035947"/>
            <a:ext cx="399938" cy="7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954134" y="719968"/>
            <a:ext cx="1068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s</a:t>
            </a:r>
            <a:r>
              <a:rPr lang="en-AU" dirty="0" err="1" smtClean="0"/>
              <a:t>oftmax</a:t>
            </a:r>
            <a:r>
              <a:rPr lang="en-AU" dirty="0" smtClean="0"/>
              <a:t> function</a:t>
            </a:r>
            <a:endParaRPr lang="en-AU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971168" y="1035947"/>
            <a:ext cx="399938" cy="7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461996" y="851281"/>
            <a:ext cx="283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 smtClean="0"/>
              <a:t>y</a:t>
            </a:r>
            <a:endParaRPr lang="en-AU" dirty="0"/>
          </a:p>
        </p:txBody>
      </p:sp>
      <p:sp>
        <p:nvSpPr>
          <p:cNvPr id="21" name="TextBox 20"/>
          <p:cNvSpPr txBox="1"/>
          <p:nvPr/>
        </p:nvSpPr>
        <p:spPr>
          <a:xfrm>
            <a:off x="8264767" y="719968"/>
            <a:ext cx="106827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 err="1" smtClean="0"/>
              <a:t>argmax</a:t>
            </a:r>
            <a:endParaRPr lang="en-AU" dirty="0" smtClean="0"/>
          </a:p>
          <a:p>
            <a:r>
              <a:rPr lang="en-AU" dirty="0" smtClean="0"/>
              <a:t>function</a:t>
            </a:r>
            <a:endParaRPr lang="en-AU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808851" y="1037733"/>
            <a:ext cx="399938" cy="7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9251175" y="1039539"/>
            <a:ext cx="399938" cy="7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710551" y="842332"/>
            <a:ext cx="283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 smtClean="0"/>
              <a:t>C</a:t>
            </a:r>
            <a:endParaRPr lang="en-AU" dirty="0"/>
          </a:p>
        </p:txBody>
      </p:sp>
      <p:sp>
        <p:nvSpPr>
          <p:cNvPr id="27" name="TextBox 26"/>
          <p:cNvSpPr txBox="1"/>
          <p:nvPr/>
        </p:nvSpPr>
        <p:spPr>
          <a:xfrm>
            <a:off x="4651186" y="344245"/>
            <a:ext cx="1013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F(x) </a:t>
            </a:r>
            <a:r>
              <a:rPr lang="en-AU" dirty="0" smtClean="0">
                <a:sym typeface="Wingdings" panose="05000000000000000000" pitchFamily="2" charset="2"/>
              </a:rPr>
              <a:t> Y</a:t>
            </a:r>
            <a:endParaRPr lang="en-AU" dirty="0"/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1097280" y="1736622"/>
            <a:ext cx="10058400" cy="459238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AU" b="1" dirty="0" smtClean="0"/>
              <a:t>F </a:t>
            </a:r>
            <a:r>
              <a:rPr lang="en-AU" dirty="0" smtClean="0"/>
              <a:t>can be defined as a full neural network including the </a:t>
            </a:r>
            <a:r>
              <a:rPr lang="en-AU" dirty="0" err="1" smtClean="0"/>
              <a:t>softmax</a:t>
            </a:r>
            <a:r>
              <a:rPr lang="en-AU" dirty="0" smtClean="0"/>
              <a:t> function, </a:t>
            </a:r>
            <a:r>
              <a:rPr lang="en-AU" b="1" dirty="0" smtClean="0"/>
              <a:t>Z(x) = </a:t>
            </a:r>
            <a:r>
              <a:rPr lang="en-AU" b="1" i="1" dirty="0" smtClean="0"/>
              <a:t>z </a:t>
            </a:r>
            <a:r>
              <a:rPr lang="en-AU" dirty="0" smtClean="0"/>
              <a:t>to be the output of all layers except the </a:t>
            </a:r>
            <a:r>
              <a:rPr lang="en-AU" dirty="0" err="1" smtClean="0"/>
              <a:t>softmax</a:t>
            </a:r>
            <a:r>
              <a:rPr lang="en-AU" dirty="0" smtClean="0"/>
              <a:t> (so z are the logits) and</a:t>
            </a:r>
          </a:p>
          <a:p>
            <a:pPr marL="0" indent="0">
              <a:buNone/>
            </a:pPr>
            <a:endParaRPr lang="en-AU" b="1" i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AU" dirty="0" smtClean="0"/>
              <a:t>A neural network typically consists of layers:</a:t>
            </a:r>
            <a:endParaRPr lang="en-AU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833" y="2397986"/>
            <a:ext cx="3390900" cy="48577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4" name="Group 33"/>
          <p:cNvGrpSpPr/>
          <p:nvPr/>
        </p:nvGrpSpPr>
        <p:grpSpPr>
          <a:xfrm>
            <a:off x="1309757" y="3254084"/>
            <a:ext cx="6293994" cy="2458863"/>
            <a:chOff x="1309757" y="3254084"/>
            <a:chExt cx="6293994" cy="2458863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3"/>
            <a:srcRect t="13281"/>
            <a:stretch/>
          </p:blipFill>
          <p:spPr>
            <a:xfrm>
              <a:off x="1309757" y="3254084"/>
              <a:ext cx="6249667" cy="2458863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/>
          </p:nvSpPr>
          <p:spPr>
            <a:xfrm>
              <a:off x="6126480" y="5400339"/>
              <a:ext cx="1477271" cy="31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98033" y="6459785"/>
            <a:ext cx="10112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Source</a:t>
            </a:r>
            <a:r>
              <a:rPr lang="en-AU" dirty="0" smtClean="0"/>
              <a:t>: </a:t>
            </a:r>
            <a:r>
              <a:rPr lang="en-AU" dirty="0"/>
              <a:t>Towards Evaluating the Robustness of Neural Networks [Nicholas </a:t>
            </a:r>
            <a:r>
              <a:rPr lang="en-AU" dirty="0" err="1"/>
              <a:t>Carlini</a:t>
            </a:r>
            <a:r>
              <a:rPr lang="en-AU" dirty="0"/>
              <a:t> and David Wagner</a:t>
            </a:r>
            <a:r>
              <a:rPr lang="en-US" dirty="0"/>
              <a:t>]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8213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Neural Networks and </a:t>
            </a:r>
            <a:r>
              <a:rPr lang="en-US" sz="4400" dirty="0" smtClean="0"/>
              <a:t>Notation (continued)</a:t>
            </a:r>
            <a:endParaRPr lang="en-AU" sz="44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u="sng" dirty="0" smtClean="0"/>
              <a:t>Image Classification Domain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dirty="0" smtClean="0"/>
              <a:t>An </a:t>
            </a:r>
            <a:r>
              <a:rPr lang="en-AU" b="1" dirty="0" smtClean="0"/>
              <a:t>h x w </a:t>
            </a:r>
            <a:r>
              <a:rPr lang="en-AU" dirty="0" smtClean="0"/>
              <a:t>pixel </a:t>
            </a:r>
            <a:r>
              <a:rPr lang="en-AU" u="sng" dirty="0" smtClean="0"/>
              <a:t>grey-scale image </a:t>
            </a:r>
            <a:r>
              <a:rPr lang="en-AU" dirty="0" smtClean="0"/>
              <a:t>is a two-dimensional vector                        where </a:t>
            </a:r>
            <a:r>
              <a:rPr lang="en-AU" b="1" i="1" dirty="0"/>
              <a:t>xi</a:t>
            </a:r>
            <a:r>
              <a:rPr lang="en-AU" dirty="0"/>
              <a:t> denotes the intensity of pixel </a:t>
            </a:r>
            <a:r>
              <a:rPr lang="en-AU" b="1" i="1" dirty="0" err="1"/>
              <a:t>i</a:t>
            </a:r>
            <a:r>
              <a:rPr lang="en-AU" dirty="0" smtClean="0"/>
              <a:t> and </a:t>
            </a:r>
            <a:r>
              <a:rPr lang="en-AU" dirty="0"/>
              <a:t>is scaled to be in the range [0; 1</a:t>
            </a:r>
            <a:r>
              <a:rPr lang="en-AU" dirty="0" smtClean="0"/>
              <a:t>].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dirty="0"/>
              <a:t>A </a:t>
            </a:r>
            <a:r>
              <a:rPr lang="en-AU" u="sng" dirty="0" smtClean="0"/>
              <a:t>colour </a:t>
            </a:r>
            <a:r>
              <a:rPr lang="en-AU" u="sng" dirty="0"/>
              <a:t>RGB </a:t>
            </a:r>
            <a:r>
              <a:rPr lang="en-AU" u="sng" dirty="0" smtClean="0"/>
              <a:t>image </a:t>
            </a:r>
            <a:r>
              <a:rPr lang="en-AU" dirty="0" smtClean="0"/>
              <a:t>is </a:t>
            </a:r>
            <a:r>
              <a:rPr lang="en-AU" dirty="0"/>
              <a:t>a three-dimensional </a:t>
            </a:r>
            <a:r>
              <a:rPr lang="en-AU" dirty="0" smtClean="0"/>
              <a:t>vector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dirty="0"/>
              <a:t>We do not </a:t>
            </a:r>
            <a:r>
              <a:rPr lang="en-AU" dirty="0" smtClean="0"/>
              <a:t>convert RGB </a:t>
            </a:r>
            <a:r>
              <a:rPr lang="en-AU" dirty="0"/>
              <a:t>images to HSV, HSL, or other cylindrical </a:t>
            </a:r>
            <a:r>
              <a:rPr lang="en-AU" dirty="0" smtClean="0"/>
              <a:t>coordinate representations </a:t>
            </a:r>
            <a:r>
              <a:rPr lang="en-AU" dirty="0"/>
              <a:t>of </a:t>
            </a:r>
            <a:r>
              <a:rPr lang="en-AU" dirty="0" smtClean="0"/>
              <a:t>colour </a:t>
            </a:r>
            <a:r>
              <a:rPr lang="en-AU" dirty="0"/>
              <a:t>images: the neural networks act </a:t>
            </a:r>
            <a:r>
              <a:rPr lang="en-AU" dirty="0" smtClean="0"/>
              <a:t>on raw </a:t>
            </a:r>
            <a:r>
              <a:rPr lang="en-AU" dirty="0"/>
              <a:t>pixel values.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459" y="2286000"/>
            <a:ext cx="1294035" cy="34372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331" y="3020299"/>
            <a:ext cx="1275458" cy="34900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17</a:t>
            </a:fld>
            <a:endParaRPr lang="en-AU"/>
          </a:p>
        </p:txBody>
      </p:sp>
      <p:sp>
        <p:nvSpPr>
          <p:cNvPr id="8" name="TextBox 7"/>
          <p:cNvSpPr txBox="1"/>
          <p:nvPr/>
        </p:nvSpPr>
        <p:spPr>
          <a:xfrm>
            <a:off x="398033" y="6459785"/>
            <a:ext cx="10112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Source</a:t>
            </a:r>
            <a:r>
              <a:rPr lang="en-AU" dirty="0" smtClean="0"/>
              <a:t>: </a:t>
            </a:r>
            <a:r>
              <a:rPr lang="en-AU" dirty="0"/>
              <a:t>Towards Evaluating the Robustness of Neural Networks [Nicholas </a:t>
            </a:r>
            <a:r>
              <a:rPr lang="en-AU" dirty="0" err="1"/>
              <a:t>Carlini</a:t>
            </a:r>
            <a:r>
              <a:rPr lang="en-AU" dirty="0"/>
              <a:t> and David Wagner</a:t>
            </a:r>
            <a:r>
              <a:rPr lang="en-US" dirty="0"/>
              <a:t>]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3195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Adversarial Attack Types</a:t>
            </a:r>
            <a:endParaRPr lang="en-AU" sz="44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Two types of Attacks:</a:t>
            </a:r>
          </a:p>
          <a:p>
            <a:r>
              <a:rPr lang="en-AU" u="sng" dirty="0" smtClean="0"/>
              <a:t>Targeted Adversarial Attacks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dirty="0" smtClean="0"/>
              <a:t>Given a valid input</a:t>
            </a:r>
            <a:r>
              <a:rPr lang="en-AU" b="1" i="1" dirty="0" smtClean="0"/>
              <a:t> x </a:t>
            </a:r>
            <a:r>
              <a:rPr lang="en-AU" dirty="0" smtClean="0"/>
              <a:t>and a target </a:t>
            </a:r>
            <a:r>
              <a:rPr lang="en-AU" b="1" dirty="0" smtClean="0"/>
              <a:t>t != C*(x) </a:t>
            </a:r>
            <a:r>
              <a:rPr lang="en-AU" dirty="0" smtClean="0"/>
              <a:t>(correct label of x)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dirty="0" smtClean="0"/>
              <a:t>Find a similar input </a:t>
            </a:r>
            <a:r>
              <a:rPr lang="en-AU" b="1" dirty="0" smtClean="0"/>
              <a:t>x’</a:t>
            </a:r>
            <a:r>
              <a:rPr lang="en-AU" dirty="0" smtClean="0"/>
              <a:t> such that </a:t>
            </a:r>
            <a:r>
              <a:rPr lang="en-AU" b="1" dirty="0" smtClean="0"/>
              <a:t>C(x’) = t </a:t>
            </a:r>
            <a:r>
              <a:rPr lang="en-AU" dirty="0" smtClean="0"/>
              <a:t>yet </a:t>
            </a:r>
            <a:r>
              <a:rPr lang="en-AU" b="1" dirty="0" smtClean="0"/>
              <a:t>x, x’ </a:t>
            </a:r>
            <a:r>
              <a:rPr lang="en-AU" dirty="0" smtClean="0"/>
              <a:t>are close to some distance metric.</a:t>
            </a:r>
          </a:p>
          <a:p>
            <a:r>
              <a:rPr lang="en-AU" u="sng" dirty="0" smtClean="0"/>
              <a:t>Untargeted Adversarial Attacks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dirty="0" smtClean="0"/>
              <a:t>Less powerful than targeted attacks so not considered in the study</a:t>
            </a:r>
            <a:endParaRPr lang="en-AU" dirty="0"/>
          </a:p>
          <a:p>
            <a:pPr>
              <a:buFont typeface="Wingdings" panose="05000000000000000000" pitchFamily="2" charset="2"/>
              <a:buChar char="Ø"/>
            </a:pPr>
            <a:r>
              <a:rPr lang="en-AU" dirty="0"/>
              <a:t>I</a:t>
            </a:r>
            <a:r>
              <a:rPr lang="en-AU" dirty="0" smtClean="0"/>
              <a:t>nstead of classifying the input </a:t>
            </a:r>
            <a:r>
              <a:rPr lang="en-AU" b="1" i="1" dirty="0" smtClean="0"/>
              <a:t>x</a:t>
            </a:r>
            <a:r>
              <a:rPr lang="en-AU" dirty="0" smtClean="0"/>
              <a:t> </a:t>
            </a:r>
            <a:r>
              <a:rPr lang="en-AU" dirty="0"/>
              <a:t>as a given target class, we only search for </a:t>
            </a:r>
            <a:r>
              <a:rPr lang="en-AU" dirty="0" smtClean="0"/>
              <a:t>an input </a:t>
            </a:r>
            <a:r>
              <a:rPr lang="en-AU" b="1" dirty="0" smtClean="0"/>
              <a:t>x’</a:t>
            </a:r>
            <a:r>
              <a:rPr lang="en-AU" dirty="0" smtClean="0"/>
              <a:t> </a:t>
            </a:r>
            <a:r>
              <a:rPr lang="en-AU" dirty="0"/>
              <a:t>so that </a:t>
            </a:r>
            <a:endParaRPr lang="en-AU" dirty="0" smtClean="0"/>
          </a:p>
          <a:p>
            <a:pPr marL="0" indent="0">
              <a:buNone/>
            </a:pPr>
            <a:r>
              <a:rPr lang="en-AU" dirty="0" smtClean="0"/>
              <a:t>   </a:t>
            </a:r>
            <a:r>
              <a:rPr lang="en-AU" b="1" dirty="0" smtClean="0"/>
              <a:t>C(x’) != C*(x</a:t>
            </a:r>
            <a:r>
              <a:rPr lang="en-AU" b="1" dirty="0"/>
              <a:t>) </a:t>
            </a:r>
            <a:r>
              <a:rPr lang="en-AU" dirty="0"/>
              <a:t>and </a:t>
            </a:r>
            <a:r>
              <a:rPr lang="en-AU" b="1" dirty="0" smtClean="0"/>
              <a:t>x, x’ </a:t>
            </a:r>
            <a:r>
              <a:rPr lang="en-AU" dirty="0"/>
              <a:t>are </a:t>
            </a:r>
            <a:r>
              <a:rPr lang="en-AU" dirty="0" smtClean="0"/>
              <a:t>close.</a:t>
            </a: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18</a:t>
            </a:fld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398033" y="6459785"/>
            <a:ext cx="10112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Source</a:t>
            </a:r>
            <a:r>
              <a:rPr lang="en-AU" dirty="0" smtClean="0"/>
              <a:t>: </a:t>
            </a:r>
            <a:r>
              <a:rPr lang="en-AU" dirty="0"/>
              <a:t>Towards Evaluating the Robustness of Neural Networks [Nicholas </a:t>
            </a:r>
            <a:r>
              <a:rPr lang="en-AU" dirty="0" err="1"/>
              <a:t>Carlini</a:t>
            </a:r>
            <a:r>
              <a:rPr lang="en-AU" dirty="0"/>
              <a:t> and David Wagner</a:t>
            </a:r>
            <a:r>
              <a:rPr lang="en-US" dirty="0"/>
              <a:t>]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986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Distance </a:t>
            </a:r>
            <a:r>
              <a:rPr lang="en-US" dirty="0" smtClean="0">
                <a:solidFill>
                  <a:schemeClr val="tx1"/>
                </a:solidFill>
              </a:rPr>
              <a:t>Metrics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287541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Three new attack algorithms that are successful on both distilled and un-distilled neural networks </a:t>
            </a:r>
            <a:r>
              <a:rPr lang="en-US" dirty="0" smtClean="0"/>
              <a:t>with 100% probability.</a:t>
            </a:r>
          </a:p>
          <a:p>
            <a:pPr marL="0" indent="0">
              <a:buNone/>
            </a:pPr>
            <a:r>
              <a:rPr lang="en-AU" dirty="0"/>
              <a:t>Goal of adversarial attacks is to make the x’ prime look close to x (original image) to the human eye</a:t>
            </a:r>
            <a:r>
              <a:rPr lang="en-AU" dirty="0" smtClean="0"/>
              <a:t>.</a:t>
            </a:r>
          </a:p>
          <a:p>
            <a:pPr marL="0" indent="0">
              <a:buNone/>
            </a:pPr>
            <a:r>
              <a:rPr lang="en-AU" dirty="0" smtClean="0"/>
              <a:t>Distance metrics are used to quantify similarity.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b="1" dirty="0" smtClean="0"/>
              <a:t>L</a:t>
            </a:r>
            <a:r>
              <a:rPr lang="en-AU" sz="1400" b="1" dirty="0" smtClean="0"/>
              <a:t>0</a:t>
            </a:r>
            <a:r>
              <a:rPr lang="en-AU" sz="1400" dirty="0" smtClean="0"/>
              <a:t> </a:t>
            </a:r>
            <a:r>
              <a:rPr lang="en-AU" dirty="0" smtClean="0"/>
              <a:t>distance measures the number of coordinates </a:t>
            </a:r>
            <a:r>
              <a:rPr lang="en-AU" b="1" i="1" dirty="0" err="1" smtClean="0"/>
              <a:t>i</a:t>
            </a:r>
            <a:r>
              <a:rPr lang="en-AU" dirty="0" smtClean="0"/>
              <a:t> such that </a:t>
            </a:r>
            <a:r>
              <a:rPr lang="en-AU" b="1" i="1" dirty="0" smtClean="0"/>
              <a:t>xi != </a:t>
            </a:r>
            <a:r>
              <a:rPr lang="en-AU" b="1" i="1" dirty="0" err="1" smtClean="0"/>
              <a:t>x’i</a:t>
            </a:r>
            <a:endParaRPr lang="en-AU" b="1" i="1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AU" sz="1400" dirty="0" smtClean="0"/>
              <a:t>Corresponds to the number of pixels that have been altered in an image.</a:t>
            </a:r>
            <a:endParaRPr lang="en-AU" sz="1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AU" b="1" dirty="0" smtClean="0"/>
              <a:t>L</a:t>
            </a:r>
            <a:r>
              <a:rPr lang="en-AU" sz="1400" b="1" dirty="0" smtClean="0"/>
              <a:t>2 </a:t>
            </a:r>
            <a:r>
              <a:rPr lang="en-AU" dirty="0" smtClean="0"/>
              <a:t>distance measures the standard Euclidean (root-mean-square) distance between </a:t>
            </a:r>
            <a:r>
              <a:rPr lang="en-AU" b="1" dirty="0" smtClean="0"/>
              <a:t>x</a:t>
            </a:r>
            <a:r>
              <a:rPr lang="en-AU" dirty="0" smtClean="0"/>
              <a:t> and </a:t>
            </a:r>
            <a:r>
              <a:rPr lang="en-AU" b="1" dirty="0" smtClean="0"/>
              <a:t>x’</a:t>
            </a:r>
            <a:r>
              <a:rPr lang="en-AU" dirty="0" smtClean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AU" sz="1400" dirty="0" smtClean="0"/>
              <a:t>The L2 distance can remain small when there are many small changes to many pixels.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1097280" y="4721150"/>
            <a:ext cx="10058400" cy="19211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AU" sz="19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</a:t>
            </a:r>
            <a:r>
              <a:rPr lang="en-US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∞ measures the maximum change to any of the coordinates: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AU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images, we can imagine there is a maximum </a:t>
            </a:r>
            <a:r>
              <a:rPr lang="en-AU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budget, and </a:t>
            </a:r>
            <a:r>
              <a:rPr lang="en-AU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each pixel is allowed to be changed by up to </a:t>
            </a:r>
            <a:r>
              <a:rPr lang="en-AU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this limit</a:t>
            </a:r>
            <a:r>
              <a:rPr lang="en-AU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with no limit on the number of pixels that </a:t>
            </a:r>
            <a:r>
              <a:rPr lang="en-AU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are modified</a:t>
            </a:r>
            <a:r>
              <a:rPr lang="en-AU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en-US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AU" sz="1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300" y="5000352"/>
            <a:ext cx="5706095" cy="46265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19</a:t>
            </a:fld>
            <a:endParaRPr lang="en-AU"/>
          </a:p>
        </p:txBody>
      </p:sp>
      <p:sp>
        <p:nvSpPr>
          <p:cNvPr id="7" name="TextBox 6"/>
          <p:cNvSpPr txBox="1"/>
          <p:nvPr/>
        </p:nvSpPr>
        <p:spPr>
          <a:xfrm>
            <a:off x="398033" y="6459785"/>
            <a:ext cx="10112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Source</a:t>
            </a:r>
            <a:r>
              <a:rPr lang="en-AU" dirty="0" smtClean="0"/>
              <a:t>: </a:t>
            </a:r>
            <a:r>
              <a:rPr lang="en-AU" dirty="0"/>
              <a:t>Towards Evaluating the Robustness of Neural Networks [Nicholas </a:t>
            </a:r>
            <a:r>
              <a:rPr lang="en-AU" dirty="0" err="1"/>
              <a:t>Carlini</a:t>
            </a:r>
            <a:r>
              <a:rPr lang="en-AU" dirty="0"/>
              <a:t> and David Wagner</a:t>
            </a:r>
            <a:r>
              <a:rPr lang="en-US" dirty="0"/>
              <a:t>]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0091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Overview of the Presentation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Section 1 – Topic Overview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AU" dirty="0" smtClean="0"/>
              <a:t>Background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 smtClean="0"/>
              <a:t>Limitations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 smtClean="0"/>
              <a:t>Adversarial Examples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Defensive Distillation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Motivation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AU" dirty="0" smtClean="0"/>
              <a:t>Section 2 – Current Research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2</a:t>
            </a:fld>
            <a:endParaRPr lang="en-AU"/>
          </a:p>
        </p:txBody>
      </p:sp>
      <p:sp>
        <p:nvSpPr>
          <p:cNvPr id="9" name="Content Placeholder 2"/>
          <p:cNvSpPr>
            <a:spLocks noGrp="1"/>
          </p:cNvSpPr>
          <p:nvPr>
            <p:ph sz="half" idx="2"/>
          </p:nvPr>
        </p:nvSpPr>
        <p:spPr>
          <a:xfrm>
            <a:off x="6217920" y="2582334"/>
            <a:ext cx="4937760" cy="3378200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AU" dirty="0" smtClean="0"/>
              <a:t>Current Research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 smtClean="0"/>
              <a:t>Attack Algorithms (weak)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 smtClean="0"/>
              <a:t>Training Setup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 smtClean="0"/>
              <a:t>Approach for Stronger Attacks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 smtClean="0"/>
              <a:t>Attack Evaluation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Defensive </a:t>
            </a:r>
            <a:r>
              <a:rPr lang="en-AU" dirty="0" smtClean="0"/>
              <a:t>Distillation (in detail)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 smtClean="0"/>
              <a:t>Transferability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 smtClean="0"/>
              <a:t>Conclusion</a:t>
            </a:r>
            <a:endParaRPr lang="en-AU" dirty="0"/>
          </a:p>
          <a:p>
            <a:pPr marL="457200" indent="-457200">
              <a:buFont typeface="+mj-lt"/>
              <a:buAutoNum type="arabicPeriod"/>
            </a:pPr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53381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Distance </a:t>
            </a:r>
            <a:r>
              <a:rPr lang="en-US" dirty="0" smtClean="0">
                <a:solidFill>
                  <a:schemeClr val="tx1"/>
                </a:solidFill>
              </a:rPr>
              <a:t>Metrics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AU" b="1" dirty="0"/>
              <a:t>No distance metric is perfect </a:t>
            </a:r>
            <a:r>
              <a:rPr lang="en-AU" dirty="0"/>
              <a:t>measure of human perceptual similarity. Evaluating a good distance metric is an important research question that requires future work</a:t>
            </a:r>
            <a:r>
              <a:rPr lang="en-AU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dirty="0" smtClean="0"/>
              <a:t>Most </a:t>
            </a:r>
            <a:r>
              <a:rPr lang="en-AU" dirty="0"/>
              <a:t>existing work has picked one of </a:t>
            </a:r>
            <a:r>
              <a:rPr lang="en-AU" dirty="0" smtClean="0"/>
              <a:t>these three </a:t>
            </a:r>
            <a:r>
              <a:rPr lang="en-AU" dirty="0"/>
              <a:t>distance metrics, and since defensive distillation </a:t>
            </a:r>
            <a:r>
              <a:rPr lang="en-AU" dirty="0" smtClean="0"/>
              <a:t>argues security </a:t>
            </a:r>
            <a:r>
              <a:rPr lang="en-AU" dirty="0"/>
              <a:t>against two of these, </a:t>
            </a:r>
            <a:r>
              <a:rPr lang="en-AU" dirty="0" smtClean="0"/>
              <a:t>these </a:t>
            </a:r>
            <a:r>
              <a:rPr lang="en-AU" dirty="0"/>
              <a:t>distance </a:t>
            </a:r>
            <a:r>
              <a:rPr lang="en-AU" dirty="0" smtClean="0"/>
              <a:t>metrics will be used to construct </a:t>
            </a:r>
            <a:r>
              <a:rPr lang="en-AU" dirty="0"/>
              <a:t>attacks that perform superior to the </a:t>
            </a:r>
            <a:r>
              <a:rPr lang="en-AU" dirty="0" smtClean="0"/>
              <a:t>state-of-the-art.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dirty="0" smtClean="0"/>
              <a:t>All distance metrics will be reported on the range [0,1].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AU" dirty="0" smtClean="0"/>
              <a:t>i.e. changing a pixel in a greyscale image from full-on to full-off will result in </a:t>
            </a:r>
            <a:r>
              <a:rPr lang="en-AU" b="1" dirty="0" smtClean="0"/>
              <a:t>L</a:t>
            </a:r>
            <a:r>
              <a:rPr lang="en-AU" sz="1400" b="1" dirty="0" smtClean="0"/>
              <a:t>2</a:t>
            </a:r>
            <a:r>
              <a:rPr lang="en-AU" dirty="0" smtClean="0"/>
              <a:t> change of 1.0 and </a:t>
            </a:r>
            <a:r>
              <a:rPr lang="en-AU" b="1" dirty="0" smtClean="0"/>
              <a:t>L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∞</a:t>
            </a:r>
            <a:r>
              <a:rPr lang="en-AU" b="1" dirty="0" smtClean="0"/>
              <a:t> </a:t>
            </a:r>
            <a:r>
              <a:rPr lang="en-AU" dirty="0" smtClean="0"/>
              <a:t>change of 1.0, not 255. 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20</a:t>
            </a:fld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398033" y="6459785"/>
            <a:ext cx="10112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Source</a:t>
            </a:r>
            <a:r>
              <a:rPr lang="en-AU" dirty="0" smtClean="0"/>
              <a:t>: </a:t>
            </a:r>
            <a:r>
              <a:rPr lang="en-AU" dirty="0"/>
              <a:t>Towards Evaluating the Robustness of Neural Networks [Nicholas </a:t>
            </a:r>
            <a:r>
              <a:rPr lang="en-AU" dirty="0" err="1"/>
              <a:t>Carlini</a:t>
            </a:r>
            <a:r>
              <a:rPr lang="en-AU" dirty="0"/>
              <a:t> and David Wagner</a:t>
            </a:r>
            <a:r>
              <a:rPr lang="en-US" dirty="0"/>
              <a:t>]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0510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44418" y="1341781"/>
            <a:ext cx="710648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1500" dirty="0" smtClean="0"/>
              <a:t>Attack Algorithms</a:t>
            </a:r>
            <a:endParaRPr lang="en-AU" sz="115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44556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Existing Attack Algorithms (weak)</a:t>
            </a:r>
            <a:endParaRPr lang="en-AU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10058400" cy="736282"/>
          </a:xfrm>
        </p:spPr>
        <p:txBody>
          <a:bodyPr/>
          <a:lstStyle/>
          <a:p>
            <a:r>
              <a:rPr lang="en-AU" dirty="0" smtClean="0"/>
              <a:t>a. L-BFGS: Optimised for L</a:t>
            </a:r>
            <a:r>
              <a:rPr lang="en-AU" sz="1400" dirty="0" smtClean="0"/>
              <a:t>2</a:t>
            </a:r>
            <a:r>
              <a:rPr lang="en-AU" dirty="0" smtClean="0"/>
              <a:t> distance metric</a:t>
            </a:r>
            <a:endParaRPr lang="en-AU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097280" y="2445026"/>
            <a:ext cx="4937760" cy="3351729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Given an image x, </a:t>
            </a:r>
            <a:r>
              <a:rPr lang="en-AU" dirty="0" smtClean="0"/>
              <a:t>the method finds </a:t>
            </a:r>
            <a:r>
              <a:rPr lang="en-AU" dirty="0"/>
              <a:t>a different image x0 that is similar to </a:t>
            </a:r>
            <a:r>
              <a:rPr lang="en-AU" dirty="0" smtClean="0"/>
              <a:t>x. </a:t>
            </a:r>
            <a:r>
              <a:rPr lang="en-AU" dirty="0" err="1" smtClean="0"/>
              <a:t>Szegedy</a:t>
            </a:r>
            <a:r>
              <a:rPr lang="en-AU" dirty="0" smtClean="0"/>
              <a:t> </a:t>
            </a:r>
            <a:r>
              <a:rPr lang="en-AU" dirty="0"/>
              <a:t>et al. </a:t>
            </a:r>
            <a:r>
              <a:rPr lang="en-AU" dirty="0" smtClean="0"/>
              <a:t>solved </a:t>
            </a:r>
            <a:r>
              <a:rPr lang="en-AU" dirty="0"/>
              <a:t>the following problem</a:t>
            </a:r>
            <a:r>
              <a:rPr lang="en-AU" dirty="0" smtClean="0"/>
              <a:t>:</a:t>
            </a:r>
          </a:p>
          <a:p>
            <a:endParaRPr lang="en-AU" dirty="0" smtClean="0"/>
          </a:p>
          <a:p>
            <a:endParaRPr lang="en-AU" dirty="0" smtClean="0"/>
          </a:p>
          <a:p>
            <a:r>
              <a:rPr lang="en-AU" b="1" dirty="0" smtClean="0"/>
              <a:t>c</a:t>
            </a:r>
            <a:r>
              <a:rPr lang="en-AU" dirty="0" smtClean="0"/>
              <a:t> is a constant</a:t>
            </a:r>
          </a:p>
          <a:p>
            <a:r>
              <a:rPr lang="en-AU" dirty="0" smtClean="0"/>
              <a:t>||x – x’|| is a minimisation problem</a:t>
            </a:r>
          </a:p>
          <a:p>
            <a:r>
              <a:rPr lang="en-AU" dirty="0" smtClean="0"/>
              <a:t>               is </a:t>
            </a:r>
            <a:r>
              <a:rPr lang="en-AU" dirty="0"/>
              <a:t>function mapping an image to a positive real number. </a:t>
            </a:r>
            <a:r>
              <a:rPr lang="en-AU" b="1" dirty="0"/>
              <a:t>Cross-entropy</a:t>
            </a:r>
            <a:r>
              <a:rPr lang="en-AU" dirty="0"/>
              <a:t> is a common </a:t>
            </a:r>
            <a:r>
              <a:rPr lang="en-AU" u="sng" dirty="0"/>
              <a:t>loss function</a:t>
            </a:r>
            <a:r>
              <a:rPr lang="en-AU" dirty="0"/>
              <a:t>.</a:t>
            </a:r>
          </a:p>
          <a:p>
            <a:endParaRPr lang="en-AU" dirty="0" smtClean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6094207" y="2443186"/>
            <a:ext cx="0" cy="33535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634" y="4913503"/>
            <a:ext cx="747107" cy="33648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1097280" y="5958993"/>
            <a:ext cx="10058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AU" sz="1600" b="1" dirty="0" smtClean="0"/>
              <a:t>Loss Function: </a:t>
            </a:r>
            <a:r>
              <a:rPr lang="en-AU" sz="1600" dirty="0" smtClean="0"/>
              <a:t>Measure of how accurate the network it. High number is not accurate and low number is accurate.</a:t>
            </a:r>
            <a:endParaRPr lang="en-AU" sz="1600" dirty="0"/>
          </a:p>
        </p:txBody>
      </p:sp>
      <p:sp>
        <p:nvSpPr>
          <p:cNvPr id="20" name="Content Placeholder 8"/>
          <p:cNvSpPr txBox="1">
            <a:spLocks/>
          </p:cNvSpPr>
          <p:nvPr/>
        </p:nvSpPr>
        <p:spPr>
          <a:xfrm>
            <a:off x="6217920" y="2443186"/>
            <a:ext cx="4937760" cy="126368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We </a:t>
            </a:r>
            <a:r>
              <a:rPr lang="en-AU" dirty="0"/>
              <a:t>repeatedly solve this optimization problem for </a:t>
            </a:r>
            <a:r>
              <a:rPr lang="en-AU" dirty="0" smtClean="0"/>
              <a:t>multiple values </a:t>
            </a:r>
            <a:r>
              <a:rPr lang="en-AU" dirty="0"/>
              <a:t>of c, adaptively updating c using bisection search </a:t>
            </a:r>
            <a:r>
              <a:rPr lang="en-AU" dirty="0" smtClean="0"/>
              <a:t>or any </a:t>
            </a:r>
            <a:r>
              <a:rPr lang="en-AU" dirty="0"/>
              <a:t>other method for one-dimensional optimization.</a:t>
            </a:r>
            <a:endParaRPr lang="en-AU" dirty="0" smtClean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430" y="3295868"/>
            <a:ext cx="4021458" cy="76249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22</a:t>
            </a:fld>
            <a:endParaRPr lang="en-AU"/>
          </a:p>
        </p:txBody>
      </p:sp>
      <p:sp>
        <p:nvSpPr>
          <p:cNvPr id="11" name="TextBox 10"/>
          <p:cNvSpPr txBox="1"/>
          <p:nvPr/>
        </p:nvSpPr>
        <p:spPr>
          <a:xfrm>
            <a:off x="398033" y="6459785"/>
            <a:ext cx="10112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Source</a:t>
            </a:r>
            <a:r>
              <a:rPr lang="en-AU" dirty="0" smtClean="0"/>
              <a:t>: </a:t>
            </a:r>
            <a:r>
              <a:rPr lang="en-AU" dirty="0"/>
              <a:t>Towards Evaluating the Robustness of Neural Networks [Nicholas </a:t>
            </a:r>
            <a:r>
              <a:rPr lang="en-AU" dirty="0" err="1"/>
              <a:t>Carlini</a:t>
            </a:r>
            <a:r>
              <a:rPr lang="en-AU" dirty="0"/>
              <a:t> and David Wagner</a:t>
            </a:r>
            <a:r>
              <a:rPr lang="en-US" dirty="0"/>
              <a:t>]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9056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Existing Attack Algorithms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10058400" cy="736282"/>
          </a:xfrm>
        </p:spPr>
        <p:txBody>
          <a:bodyPr/>
          <a:lstStyle/>
          <a:p>
            <a:r>
              <a:rPr lang="en-AU" dirty="0" smtClean="0"/>
              <a:t>B. Fast Gradient Sign: Optimised for L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∞ </a:t>
            </a:r>
            <a:r>
              <a:rPr lang="en-AU" dirty="0" smtClean="0"/>
              <a:t>distance </a:t>
            </a:r>
            <a:r>
              <a:rPr lang="en-AU" dirty="0" err="1" smtClean="0"/>
              <a:t>MetriC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dirty="0" smtClean="0"/>
              <a:t>Designed to be very fast instead of producing a very close adversarial example. Given an image </a:t>
            </a:r>
            <a:r>
              <a:rPr lang="en-AU" b="1" dirty="0" smtClean="0"/>
              <a:t>x</a:t>
            </a:r>
            <a:r>
              <a:rPr lang="en-AU" dirty="0" smtClean="0"/>
              <a:t>, the fast gradient sign method sets:</a:t>
            </a:r>
            <a:br>
              <a:rPr lang="en-AU" dirty="0" smtClean="0"/>
            </a:br>
            <a:endParaRPr lang="en-AU" dirty="0" smtClean="0"/>
          </a:p>
          <a:p>
            <a:endParaRPr lang="en-AU" dirty="0"/>
          </a:p>
          <a:p>
            <a:r>
              <a:rPr lang="en-AU" dirty="0" smtClean="0"/>
              <a:t>     is sufficiently </a:t>
            </a:r>
            <a:r>
              <a:rPr lang="en-AU" dirty="0"/>
              <a:t>small so as to </a:t>
            </a:r>
            <a:r>
              <a:rPr lang="en-AU" dirty="0" smtClean="0"/>
              <a:t>be undetectable</a:t>
            </a:r>
          </a:p>
          <a:p>
            <a:r>
              <a:rPr lang="en-AU" b="1" i="1" dirty="0" smtClean="0"/>
              <a:t>t</a:t>
            </a:r>
            <a:r>
              <a:rPr lang="en-AU" dirty="0" smtClean="0"/>
              <a:t> </a:t>
            </a:r>
            <a:r>
              <a:rPr lang="en-AU" dirty="0"/>
              <a:t>is the target </a:t>
            </a:r>
            <a:r>
              <a:rPr lang="en-AU" dirty="0" smtClean="0"/>
              <a:t>label</a:t>
            </a:r>
          </a:p>
          <a:p>
            <a:r>
              <a:rPr lang="en-AU" dirty="0" smtClean="0"/>
              <a:t>Intuitively</a:t>
            </a:r>
            <a:r>
              <a:rPr lang="en-AU" dirty="0"/>
              <a:t>, for </a:t>
            </a:r>
            <a:r>
              <a:rPr lang="en-AU" dirty="0" smtClean="0"/>
              <a:t>each pixel</a:t>
            </a:r>
            <a:r>
              <a:rPr lang="en-AU" dirty="0"/>
              <a:t>, </a:t>
            </a:r>
            <a:r>
              <a:rPr lang="en-AU" dirty="0" smtClean="0"/>
              <a:t>this method </a:t>
            </a:r>
            <a:r>
              <a:rPr lang="en-AU" dirty="0"/>
              <a:t>uses the </a:t>
            </a:r>
            <a:r>
              <a:rPr lang="en-AU" b="1" dirty="0" smtClean="0"/>
              <a:t>gradient (∇) of the </a:t>
            </a:r>
            <a:r>
              <a:rPr lang="en-AU" b="1" dirty="0"/>
              <a:t>loss function </a:t>
            </a:r>
            <a:r>
              <a:rPr lang="en-AU" dirty="0"/>
              <a:t>to determine in which direction the </a:t>
            </a:r>
            <a:r>
              <a:rPr lang="en-AU" dirty="0" smtClean="0"/>
              <a:t>pixel’s intensity </a:t>
            </a:r>
            <a:r>
              <a:rPr lang="en-AU" dirty="0"/>
              <a:t>should be changed (whether it should be </a:t>
            </a:r>
            <a:r>
              <a:rPr lang="en-AU" dirty="0" smtClean="0"/>
              <a:t>increased or </a:t>
            </a:r>
            <a:r>
              <a:rPr lang="en-AU" dirty="0"/>
              <a:t>decreased) to minimize the loss function; then, it shifts </a:t>
            </a:r>
            <a:r>
              <a:rPr lang="en-AU" dirty="0" smtClean="0"/>
              <a:t>all pixels </a:t>
            </a:r>
            <a:r>
              <a:rPr lang="en-AU" dirty="0"/>
              <a:t>simultaneously.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AU" sz="1700" u="sng" dirty="0"/>
              <a:t>Iterative Gradient </a:t>
            </a:r>
            <a:r>
              <a:rPr lang="en-AU" sz="1700" u="sng" dirty="0" smtClean="0"/>
              <a:t>Sign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sz="1700" dirty="0" err="1"/>
              <a:t>Kurakin</a:t>
            </a:r>
            <a:r>
              <a:rPr lang="en-AU" sz="1700" dirty="0"/>
              <a:t> et al. </a:t>
            </a:r>
            <a:r>
              <a:rPr lang="en-AU" sz="1700" dirty="0" smtClean="0"/>
              <a:t>introduced a refinement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sz="1700" dirty="0" smtClean="0"/>
              <a:t>Instead of taking a single step of size     in the direction of the gradient sign, multiple smaller steps     are taken, the result is clipped by the same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sz="1700" dirty="0" smtClean="0"/>
              <a:t>Start by setting: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sz="1700" dirty="0" smtClean="0"/>
              <a:t>Then on each iteration:</a:t>
            </a:r>
          </a:p>
          <a:p>
            <a:pPr>
              <a:buFont typeface="Wingdings" panose="05000000000000000000" pitchFamily="2" charset="2"/>
              <a:buChar char="Ø"/>
            </a:pPr>
            <a:endParaRPr lang="en-AU" sz="17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AU" sz="1700" dirty="0" smtClean="0"/>
              <a:t>Iterative Gradient Sign produces superior results to fast gradient sign.</a:t>
            </a:r>
            <a:endParaRPr lang="en-AU" sz="17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23</a:t>
            </a:fld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714" y="3249043"/>
            <a:ext cx="3718892" cy="47122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793" y="3787184"/>
            <a:ext cx="229189" cy="3294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0732" y="3291423"/>
            <a:ext cx="229189" cy="3294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3148" t="20818"/>
          <a:stretch/>
        </p:blipFill>
        <p:spPr>
          <a:xfrm>
            <a:off x="10088218" y="3796748"/>
            <a:ext cx="221974" cy="2608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0329" y="3548137"/>
            <a:ext cx="314325" cy="3143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9193" y="4116643"/>
            <a:ext cx="740821" cy="38522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7841" y="4798457"/>
            <a:ext cx="3902351" cy="43050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17" name="Straight Connector 16"/>
          <p:cNvCxnSpPr/>
          <p:nvPr/>
        </p:nvCxnSpPr>
        <p:spPr>
          <a:xfrm>
            <a:off x="6035040" y="2443186"/>
            <a:ext cx="0" cy="33612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98033" y="6459785"/>
            <a:ext cx="10112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Source</a:t>
            </a:r>
            <a:r>
              <a:rPr lang="en-AU" dirty="0" smtClean="0"/>
              <a:t>: </a:t>
            </a:r>
            <a:r>
              <a:rPr lang="en-AU" dirty="0"/>
              <a:t>Towards Evaluating the Robustness of Neural Networks [Nicholas </a:t>
            </a:r>
            <a:r>
              <a:rPr lang="en-AU" dirty="0" err="1"/>
              <a:t>Carlini</a:t>
            </a:r>
            <a:r>
              <a:rPr lang="en-AU" dirty="0"/>
              <a:t> and David Wagner</a:t>
            </a:r>
            <a:r>
              <a:rPr lang="en-US" dirty="0"/>
              <a:t>]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179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Existing Attack Algorithms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10058400" cy="736282"/>
          </a:xfrm>
        </p:spPr>
        <p:txBody>
          <a:bodyPr>
            <a:normAutofit/>
          </a:bodyPr>
          <a:lstStyle/>
          <a:p>
            <a:r>
              <a:rPr lang="en-AU" dirty="0" smtClean="0"/>
              <a:t>C. </a:t>
            </a:r>
            <a:r>
              <a:rPr lang="en-AU" dirty="0" err="1" smtClean="0"/>
              <a:t>Jsma</a:t>
            </a:r>
            <a:r>
              <a:rPr lang="en-AU" dirty="0" smtClean="0"/>
              <a:t> (</a:t>
            </a:r>
            <a:r>
              <a:rPr lang="en-AU" dirty="0"/>
              <a:t>Jacobian-based Saliency </a:t>
            </a:r>
            <a:r>
              <a:rPr lang="en-AU" dirty="0" smtClean="0"/>
              <a:t>Map Attack): Optimised for L</a:t>
            </a:r>
            <a:r>
              <a:rPr lang="en-AU" sz="1400" dirty="0" smtClean="0"/>
              <a:t>0</a:t>
            </a:r>
            <a:r>
              <a:rPr lang="en-AU" dirty="0" smtClean="0"/>
              <a:t> Distance metric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 smtClean="0"/>
              <a:t>Algorithm picks </a:t>
            </a:r>
            <a:r>
              <a:rPr lang="en-AU" dirty="0"/>
              <a:t>pixels to modify one at a time, increasing the </a:t>
            </a:r>
            <a:r>
              <a:rPr lang="en-AU" dirty="0" smtClean="0"/>
              <a:t>target classification </a:t>
            </a:r>
            <a:r>
              <a:rPr lang="en-AU" dirty="0"/>
              <a:t>on each iteration. They use the gradient </a:t>
            </a:r>
            <a:r>
              <a:rPr lang="en-AU" dirty="0" smtClean="0"/>
              <a:t>          to </a:t>
            </a:r>
            <a:r>
              <a:rPr lang="en-AU" dirty="0"/>
              <a:t>compute a </a:t>
            </a:r>
            <a:r>
              <a:rPr lang="en-AU" b="1" i="1" dirty="0"/>
              <a:t>saliency map</a:t>
            </a:r>
            <a:r>
              <a:rPr lang="en-AU" dirty="0"/>
              <a:t>, which models the impact </a:t>
            </a:r>
            <a:r>
              <a:rPr lang="en-AU" dirty="0" smtClean="0"/>
              <a:t>each pixel </a:t>
            </a:r>
            <a:r>
              <a:rPr lang="en-AU" dirty="0"/>
              <a:t>has on the resulting classification. </a:t>
            </a:r>
            <a:endParaRPr lang="en-AU" dirty="0" smtClean="0"/>
          </a:p>
          <a:p>
            <a:r>
              <a:rPr lang="en-AU" dirty="0" smtClean="0"/>
              <a:t>A </a:t>
            </a:r>
            <a:r>
              <a:rPr lang="en-AU" dirty="0"/>
              <a:t>large value </a:t>
            </a:r>
            <a:r>
              <a:rPr lang="en-AU" dirty="0" smtClean="0"/>
              <a:t>indicates that </a:t>
            </a:r>
            <a:r>
              <a:rPr lang="en-AU" dirty="0"/>
              <a:t>changing it will significantly increase the likelihood </a:t>
            </a:r>
            <a:r>
              <a:rPr lang="en-AU" dirty="0" smtClean="0"/>
              <a:t>of the </a:t>
            </a:r>
            <a:r>
              <a:rPr lang="en-AU" dirty="0"/>
              <a:t>model </a:t>
            </a:r>
            <a:r>
              <a:rPr lang="en-AU" dirty="0" smtClean="0"/>
              <a:t>labelling </a:t>
            </a:r>
            <a:r>
              <a:rPr lang="en-AU" dirty="0"/>
              <a:t>the image as the target class </a:t>
            </a:r>
            <a:r>
              <a:rPr lang="en-AU" b="1" dirty="0"/>
              <a:t>l</a:t>
            </a:r>
            <a:r>
              <a:rPr lang="en-AU" dirty="0"/>
              <a:t>. </a:t>
            </a:r>
            <a:endParaRPr lang="en-AU" dirty="0" smtClean="0"/>
          </a:p>
          <a:p>
            <a:r>
              <a:rPr lang="en-AU" dirty="0" smtClean="0"/>
              <a:t>Given the saliency </a:t>
            </a:r>
            <a:r>
              <a:rPr lang="en-AU" dirty="0"/>
              <a:t>map, it picks the most important pixel and </a:t>
            </a:r>
            <a:r>
              <a:rPr lang="en-AU" dirty="0" smtClean="0"/>
              <a:t>modify it </a:t>
            </a:r>
            <a:r>
              <a:rPr lang="en-AU" dirty="0"/>
              <a:t>to increase the likelihood of class </a:t>
            </a:r>
            <a:r>
              <a:rPr lang="en-AU" b="1" dirty="0"/>
              <a:t>l</a:t>
            </a:r>
            <a:r>
              <a:rPr lang="en-AU" dirty="0"/>
              <a:t>. This is repeated </a:t>
            </a:r>
            <a:r>
              <a:rPr lang="en-AU" dirty="0" smtClean="0"/>
              <a:t>until either </a:t>
            </a:r>
            <a:r>
              <a:rPr lang="en-AU" dirty="0"/>
              <a:t>more than a set threshold of pixels are modified </a:t>
            </a:r>
            <a:r>
              <a:rPr lang="en-AU" dirty="0" smtClean="0"/>
              <a:t>which makes </a:t>
            </a:r>
            <a:r>
              <a:rPr lang="en-AU" dirty="0"/>
              <a:t>the attack detectable, or it succeeds in changing </a:t>
            </a:r>
            <a:r>
              <a:rPr lang="en-AU" dirty="0" smtClean="0"/>
              <a:t>the classification</a:t>
            </a:r>
            <a:r>
              <a:rPr lang="en-AU" dirty="0"/>
              <a:t>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AU" sz="1900" dirty="0" smtClean="0"/>
              <a:t>We define the saliency map in terms of a pair of pixels p, q:</a:t>
            </a:r>
          </a:p>
          <a:p>
            <a:endParaRPr lang="en-AU" sz="1900" dirty="0"/>
          </a:p>
          <a:p>
            <a:endParaRPr lang="en-AU" sz="1900" dirty="0" smtClean="0"/>
          </a:p>
          <a:p>
            <a:endParaRPr lang="en-AU" sz="1900" dirty="0"/>
          </a:p>
          <a:p>
            <a:r>
              <a:rPr lang="en-AU" sz="1900" dirty="0" smtClean="0"/>
              <a:t>      represents how much change both pixels p and q will change the target classification.</a:t>
            </a:r>
          </a:p>
          <a:p>
            <a:r>
              <a:rPr lang="en-AU" sz="1900" dirty="0" smtClean="0"/>
              <a:t>      represents how much changing p and q will change all other outputs.</a:t>
            </a:r>
            <a:endParaRPr lang="en-AU" sz="19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24</a:t>
            </a:fld>
            <a:endParaRPr lang="en-AU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784" y="3091070"/>
            <a:ext cx="599495" cy="207668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035040" y="2443186"/>
            <a:ext cx="0" cy="36793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459" y="3081585"/>
            <a:ext cx="3038682" cy="14096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0" y="4676775"/>
            <a:ext cx="347662" cy="2524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1616" y="5299604"/>
            <a:ext cx="323021" cy="30956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98033" y="6459785"/>
            <a:ext cx="10112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Source</a:t>
            </a:r>
            <a:r>
              <a:rPr lang="en-AU" dirty="0" smtClean="0"/>
              <a:t>: </a:t>
            </a:r>
            <a:r>
              <a:rPr lang="en-AU" dirty="0"/>
              <a:t>Towards Evaluating the Robustness of Neural Networks [Nicholas </a:t>
            </a:r>
            <a:r>
              <a:rPr lang="en-AU" dirty="0" err="1"/>
              <a:t>Carlini</a:t>
            </a:r>
            <a:r>
              <a:rPr lang="en-AU" dirty="0"/>
              <a:t> and David Wagner</a:t>
            </a:r>
            <a:r>
              <a:rPr lang="en-US" dirty="0"/>
              <a:t>]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3708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Existing Attack Algorithms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10058400" cy="736282"/>
          </a:xfrm>
        </p:spPr>
        <p:txBody>
          <a:bodyPr>
            <a:normAutofit/>
          </a:bodyPr>
          <a:lstStyle/>
          <a:p>
            <a:r>
              <a:rPr lang="en-AU" dirty="0" smtClean="0"/>
              <a:t>D. </a:t>
            </a:r>
            <a:r>
              <a:rPr lang="en-AU" dirty="0" err="1" smtClean="0"/>
              <a:t>Deepfool</a:t>
            </a:r>
            <a:r>
              <a:rPr lang="en-AU" dirty="0" smtClean="0"/>
              <a:t>: Optimised for the l</a:t>
            </a:r>
            <a:r>
              <a:rPr lang="en-AU" sz="1400" dirty="0" smtClean="0"/>
              <a:t>2</a:t>
            </a:r>
            <a:r>
              <a:rPr lang="en-AU" dirty="0" smtClean="0"/>
              <a:t> distance metric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79" y="2582334"/>
            <a:ext cx="10115203" cy="33782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AU" dirty="0" smtClean="0"/>
              <a:t>Untargeted attack technique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dirty="0" smtClean="0"/>
              <a:t>Efficient and produces closer adversarial examples that </a:t>
            </a:r>
            <a:r>
              <a:rPr lang="en-AU" b="1" dirty="0" smtClean="0"/>
              <a:t>L-BFGS</a:t>
            </a:r>
            <a:endParaRPr lang="en-AU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AU" dirty="0" smtClean="0"/>
              <a:t>The </a:t>
            </a:r>
            <a:r>
              <a:rPr lang="en-AU" dirty="0"/>
              <a:t>authors construct </a:t>
            </a:r>
            <a:r>
              <a:rPr lang="en-AU" dirty="0" err="1"/>
              <a:t>Deepfool</a:t>
            </a:r>
            <a:r>
              <a:rPr lang="en-AU" dirty="0"/>
              <a:t> by imagining that the </a:t>
            </a:r>
            <a:r>
              <a:rPr lang="en-AU" dirty="0" smtClean="0"/>
              <a:t>neural networks </a:t>
            </a:r>
            <a:r>
              <a:rPr lang="en-AU" dirty="0"/>
              <a:t>are totally linear, with a hyperplane separating </a:t>
            </a:r>
            <a:r>
              <a:rPr lang="en-AU" dirty="0" smtClean="0"/>
              <a:t>each class </a:t>
            </a:r>
            <a:r>
              <a:rPr lang="en-AU" dirty="0"/>
              <a:t>from another. From this, they analytically derive </a:t>
            </a:r>
            <a:r>
              <a:rPr lang="en-AU" dirty="0" smtClean="0"/>
              <a:t>the optimal </a:t>
            </a:r>
            <a:r>
              <a:rPr lang="en-AU" dirty="0"/>
              <a:t>solution to this simplified problem, and construct </a:t>
            </a:r>
            <a:r>
              <a:rPr lang="en-AU" dirty="0" smtClean="0"/>
              <a:t>the adversarial example.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dirty="0" smtClean="0"/>
              <a:t>Then</a:t>
            </a:r>
            <a:r>
              <a:rPr lang="en-AU" dirty="0"/>
              <a:t>, since neural networks are not actually linear, they </a:t>
            </a:r>
            <a:r>
              <a:rPr lang="en-AU" dirty="0" smtClean="0"/>
              <a:t>take a </a:t>
            </a:r>
            <a:r>
              <a:rPr lang="en-AU" dirty="0"/>
              <a:t>step towards that solution, and repeat the process a </a:t>
            </a:r>
            <a:r>
              <a:rPr lang="en-AU" dirty="0" smtClean="0"/>
              <a:t>second time</a:t>
            </a:r>
            <a:r>
              <a:rPr lang="en-AU" dirty="0"/>
              <a:t>. The search terminates when a true adversarial </a:t>
            </a:r>
            <a:r>
              <a:rPr lang="en-AU" dirty="0" smtClean="0"/>
              <a:t>example is </a:t>
            </a:r>
            <a:r>
              <a:rPr lang="en-AU" dirty="0"/>
              <a:t>found</a:t>
            </a:r>
            <a:r>
              <a:rPr lang="en-AU" dirty="0" smtClean="0"/>
              <a:t>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25</a:t>
            </a:fld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398033" y="6459785"/>
            <a:ext cx="10112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Source</a:t>
            </a:r>
            <a:r>
              <a:rPr lang="en-AU" dirty="0" smtClean="0"/>
              <a:t>: </a:t>
            </a:r>
            <a:r>
              <a:rPr lang="en-AU" dirty="0"/>
              <a:t>Towards Evaluating the Robustness of Neural Networks [Nicholas </a:t>
            </a:r>
            <a:r>
              <a:rPr lang="en-AU" dirty="0" err="1"/>
              <a:t>Carlini</a:t>
            </a:r>
            <a:r>
              <a:rPr lang="en-AU" dirty="0"/>
              <a:t> and David Wagner</a:t>
            </a:r>
            <a:r>
              <a:rPr lang="en-US" dirty="0"/>
              <a:t>]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8110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53943" y="2627656"/>
            <a:ext cx="71064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7000" dirty="0" smtClean="0"/>
              <a:t>Training Setup</a:t>
            </a:r>
            <a:endParaRPr lang="en-AU" sz="7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8891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Training Setup – Data Sets</a:t>
            </a:r>
            <a:endParaRPr lang="en-AU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719240"/>
              </p:ext>
            </p:extLst>
          </p:nvPr>
        </p:nvGraphicFramePr>
        <p:xfrm>
          <a:off x="1096963" y="1846263"/>
          <a:ext cx="10058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412"/>
                <a:gridCol w="2809875"/>
                <a:gridCol w="4274982"/>
                <a:gridCol w="2594131"/>
              </a:tblGrid>
              <a:tr h="37084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Data Set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Trained</a:t>
                      </a:r>
                      <a:r>
                        <a:rPr lang="en-AU" baseline="0" dirty="0" smtClean="0"/>
                        <a:t> or Pre-Trained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Classification Accuracy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1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MNIST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Trained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99.5%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CIFAR-10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Trained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80.0%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ImageNet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Pre-Trained (</a:t>
                      </a:r>
                      <a:r>
                        <a:rPr lang="en-AU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Inception v3 network)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96.0%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27</a:t>
            </a:fld>
            <a:endParaRPr lang="en-A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565" y="3438526"/>
            <a:ext cx="2490862" cy="26241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138" y="3438526"/>
            <a:ext cx="2589212" cy="2615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643" y="3493618"/>
            <a:ext cx="2475371" cy="25050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96343" y="5978023"/>
            <a:ext cx="542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(1)</a:t>
            </a:r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5855097" y="6005527"/>
            <a:ext cx="542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(2)</a:t>
            </a:r>
            <a:endParaRPr lang="en-AU" dirty="0"/>
          </a:p>
        </p:txBody>
      </p:sp>
      <p:sp>
        <p:nvSpPr>
          <p:cNvPr id="11" name="TextBox 10"/>
          <p:cNvSpPr txBox="1"/>
          <p:nvPr/>
        </p:nvSpPr>
        <p:spPr>
          <a:xfrm>
            <a:off x="9358722" y="5978023"/>
            <a:ext cx="542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(3)</a:t>
            </a:r>
            <a:endParaRPr lang="en-AU" dirty="0"/>
          </a:p>
        </p:txBody>
      </p:sp>
      <p:sp>
        <p:nvSpPr>
          <p:cNvPr id="12" name="TextBox 11"/>
          <p:cNvSpPr txBox="1"/>
          <p:nvPr/>
        </p:nvSpPr>
        <p:spPr>
          <a:xfrm>
            <a:off x="398033" y="6459785"/>
            <a:ext cx="10112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Source</a:t>
            </a:r>
            <a:r>
              <a:rPr lang="en-AU" dirty="0" smtClean="0"/>
              <a:t>: </a:t>
            </a:r>
            <a:r>
              <a:rPr lang="en-AU" dirty="0"/>
              <a:t>Towards Evaluating the Robustness of Neural Networks [Nicholas </a:t>
            </a:r>
            <a:r>
              <a:rPr lang="en-AU" dirty="0" err="1"/>
              <a:t>Carlini</a:t>
            </a:r>
            <a:r>
              <a:rPr lang="en-AU" dirty="0"/>
              <a:t> and David Wagner</a:t>
            </a:r>
            <a:r>
              <a:rPr lang="en-US" dirty="0"/>
              <a:t>]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507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44418" y="367746"/>
            <a:ext cx="7106480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7000" dirty="0" smtClean="0"/>
              <a:t>Approach by </a:t>
            </a:r>
            <a:r>
              <a:rPr lang="en-AU" sz="7000" dirty="0"/>
              <a:t>Nicholas </a:t>
            </a:r>
            <a:r>
              <a:rPr lang="en-AU" sz="7000" dirty="0" err="1"/>
              <a:t>Carlini</a:t>
            </a:r>
            <a:r>
              <a:rPr lang="en-AU" sz="7000" dirty="0"/>
              <a:t> and David </a:t>
            </a:r>
            <a:r>
              <a:rPr lang="en-AU" sz="7000" dirty="0" smtClean="0"/>
              <a:t>Wagner: Strong Attack Algorithm</a:t>
            </a:r>
            <a:endParaRPr lang="en-AU" sz="7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949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Strong Attack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3"/>
            <a:ext cx="4937760" cy="4759462"/>
          </a:xfrm>
        </p:spPr>
        <p:txBody>
          <a:bodyPr>
            <a:normAutofit/>
          </a:bodyPr>
          <a:lstStyle/>
          <a:p>
            <a:r>
              <a:rPr lang="en-AU" dirty="0" smtClean="0"/>
              <a:t>Define </a:t>
            </a:r>
            <a:r>
              <a:rPr lang="en-AU" dirty="0"/>
              <a:t>the problem </a:t>
            </a:r>
            <a:r>
              <a:rPr lang="en-AU" dirty="0" smtClean="0"/>
              <a:t>of finding </a:t>
            </a:r>
            <a:r>
              <a:rPr lang="en-AU" dirty="0"/>
              <a:t>an adversarial instance for an image </a:t>
            </a:r>
            <a:r>
              <a:rPr lang="en-AU" b="1" dirty="0"/>
              <a:t>x</a:t>
            </a:r>
            <a:r>
              <a:rPr lang="en-AU" dirty="0"/>
              <a:t> as </a:t>
            </a:r>
            <a:r>
              <a:rPr lang="en-AU" dirty="0" smtClean="0"/>
              <a:t>follows:</a:t>
            </a:r>
          </a:p>
          <a:p>
            <a:endParaRPr lang="en-AU" dirty="0"/>
          </a:p>
          <a:p>
            <a:endParaRPr lang="en-AU" dirty="0" smtClean="0"/>
          </a:p>
          <a:p>
            <a:r>
              <a:rPr lang="en-AU" dirty="0"/>
              <a:t>w</a:t>
            </a:r>
            <a:r>
              <a:rPr lang="en-AU" dirty="0" smtClean="0"/>
              <a:t>here </a:t>
            </a:r>
            <a:r>
              <a:rPr lang="en-AU" b="1" dirty="0" smtClean="0"/>
              <a:t>x</a:t>
            </a:r>
            <a:r>
              <a:rPr lang="en-AU" dirty="0" smtClean="0"/>
              <a:t> is fixed and the goal is to find     that minimizes </a:t>
            </a:r>
          </a:p>
          <a:p>
            <a:r>
              <a:rPr lang="en-AU" dirty="0" smtClean="0"/>
              <a:t>We want to find a small change     that we can make to an image </a:t>
            </a:r>
            <a:r>
              <a:rPr lang="en-AU" b="1" dirty="0" smtClean="0"/>
              <a:t>x</a:t>
            </a:r>
            <a:r>
              <a:rPr lang="en-AU" dirty="0" smtClean="0"/>
              <a:t> that will change its classification, so the result is still a valid image.</a:t>
            </a:r>
          </a:p>
          <a:p>
            <a:r>
              <a:rPr lang="en-AU" b="1" dirty="0" smtClean="0"/>
              <a:t>D</a:t>
            </a:r>
            <a:r>
              <a:rPr lang="en-AU" dirty="0" smtClean="0"/>
              <a:t> is some distance metric.</a:t>
            </a:r>
          </a:p>
          <a:p>
            <a:r>
              <a:rPr lang="en-AU" b="1" dirty="0" smtClean="0"/>
              <a:t>C</a:t>
            </a:r>
            <a:r>
              <a:rPr lang="en-AU" dirty="0" smtClean="0"/>
              <a:t> &gt; 0 is a suitable constant (large value of c makes the attacks stronger)</a:t>
            </a:r>
            <a:endParaRPr lang="en-AU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AU" dirty="0"/>
              <a:t>After instantiating the distance metric </a:t>
            </a:r>
            <a:r>
              <a:rPr lang="en-AU" b="1" dirty="0"/>
              <a:t>D </a:t>
            </a:r>
            <a:r>
              <a:rPr lang="en-AU" dirty="0"/>
              <a:t>with </a:t>
            </a:r>
            <a:r>
              <a:rPr lang="en-AU" dirty="0" smtClean="0"/>
              <a:t>an </a:t>
            </a:r>
            <a:r>
              <a:rPr lang="en-AU" b="1" dirty="0" err="1" smtClean="0"/>
              <a:t>lp</a:t>
            </a:r>
            <a:r>
              <a:rPr lang="en-AU" dirty="0" smtClean="0"/>
              <a:t> </a:t>
            </a:r>
            <a:r>
              <a:rPr lang="en-AU" dirty="0"/>
              <a:t>norm, the problem becomes: given x, find  that </a:t>
            </a:r>
            <a:r>
              <a:rPr lang="en-AU" dirty="0" smtClean="0"/>
              <a:t>solves:</a:t>
            </a:r>
          </a:p>
          <a:p>
            <a:endParaRPr lang="en-AU" dirty="0"/>
          </a:p>
          <a:p>
            <a:endParaRPr lang="en-AU" dirty="0" smtClean="0"/>
          </a:p>
          <a:p>
            <a:r>
              <a:rPr lang="en-AU" u="sng" dirty="0" smtClean="0"/>
              <a:t>Choosing the constant c</a:t>
            </a:r>
          </a:p>
          <a:p>
            <a:r>
              <a:rPr lang="en-AU" dirty="0" smtClean="0"/>
              <a:t>Use the smallest value of c for which the resulting solution x* has f(x*) &lt;= 0. This causes gradient decent to minimise both the terms simultaneously instead of picking only one to optimise over first.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29</a:t>
            </a:fld>
            <a:endParaRPr lang="en-AU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3803215"/>
            <a:ext cx="1221105" cy="3071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212" y="3488890"/>
            <a:ext cx="200025" cy="314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462" y="4250890"/>
            <a:ext cx="200025" cy="314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859" y="2573631"/>
            <a:ext cx="4038600" cy="8286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497" y="2786395"/>
            <a:ext cx="3888605" cy="8596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398033" y="6459785"/>
            <a:ext cx="10112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Source</a:t>
            </a:r>
            <a:r>
              <a:rPr lang="en-AU" dirty="0" smtClean="0"/>
              <a:t>: </a:t>
            </a:r>
            <a:r>
              <a:rPr lang="en-AU" dirty="0"/>
              <a:t>Towards Evaluating the Robustness of Neural Networks [Nicholas </a:t>
            </a:r>
            <a:r>
              <a:rPr lang="en-AU" dirty="0" err="1"/>
              <a:t>Carlini</a:t>
            </a:r>
            <a:r>
              <a:rPr lang="en-AU" dirty="0"/>
              <a:t> and David Wagner</a:t>
            </a:r>
            <a:r>
              <a:rPr lang="en-US" dirty="0"/>
              <a:t>]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953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03639" y="1892160"/>
            <a:ext cx="71064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7200" u="sng" dirty="0"/>
              <a:t>Section </a:t>
            </a:r>
            <a:r>
              <a:rPr lang="en-AU" sz="7200" u="sng" dirty="0" smtClean="0"/>
              <a:t>1</a:t>
            </a:r>
          </a:p>
          <a:p>
            <a:pPr algn="ctr"/>
            <a:r>
              <a:rPr lang="en-AU" sz="7200" dirty="0" smtClean="0"/>
              <a:t>Topic </a:t>
            </a:r>
            <a:r>
              <a:rPr lang="en-AU" sz="7200" dirty="0"/>
              <a:t>Overview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99668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24628" y="2259956"/>
            <a:ext cx="71064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7000" dirty="0" smtClean="0"/>
              <a:t>The Three </a:t>
            </a:r>
          </a:p>
          <a:p>
            <a:pPr algn="ctr"/>
            <a:r>
              <a:rPr lang="en-AU" sz="7000" dirty="0" smtClean="0"/>
              <a:t>Strong Attacks</a:t>
            </a:r>
            <a:endParaRPr lang="en-AU" sz="7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114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</a:t>
            </a:r>
            <a:r>
              <a:rPr lang="en-AU" sz="3200" dirty="0" smtClean="0"/>
              <a:t>2</a:t>
            </a:r>
            <a:r>
              <a:rPr lang="en-AU" dirty="0" smtClean="0"/>
              <a:t> Attack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636895" cy="4023360"/>
          </a:xfrm>
        </p:spPr>
        <p:txBody>
          <a:bodyPr>
            <a:normAutofit lnSpcReduction="10000"/>
          </a:bodyPr>
          <a:lstStyle/>
          <a:p>
            <a:r>
              <a:rPr lang="en-AU" u="sng" dirty="0" smtClean="0"/>
              <a:t>To lower the distortion in the L2 metric</a:t>
            </a:r>
          </a:p>
          <a:p>
            <a:r>
              <a:rPr lang="en-AU" dirty="0" smtClean="0"/>
              <a:t>Given x, we choose a target class t (so that we have t != C*(x)) and then search for </a:t>
            </a:r>
            <a:r>
              <a:rPr lang="en-AU" b="1" dirty="0" smtClean="0"/>
              <a:t>w</a:t>
            </a:r>
            <a:r>
              <a:rPr lang="en-AU" dirty="0" smtClean="0"/>
              <a:t> that solves:</a:t>
            </a:r>
          </a:p>
          <a:p>
            <a:endParaRPr lang="en-AU" dirty="0"/>
          </a:p>
          <a:p>
            <a:endParaRPr lang="en-AU" dirty="0" smtClean="0"/>
          </a:p>
          <a:p>
            <a:endParaRPr lang="en-AU" dirty="0"/>
          </a:p>
          <a:p>
            <a:endParaRPr lang="en-AU" dirty="0" smtClean="0"/>
          </a:p>
          <a:p>
            <a:r>
              <a:rPr lang="en-AU" dirty="0" smtClean="0"/>
              <a:t>Value to </a:t>
            </a:r>
            <a:r>
              <a:rPr lang="en-AU" b="1" dirty="0" smtClean="0"/>
              <a:t>k</a:t>
            </a:r>
            <a:r>
              <a:rPr lang="en-AU" dirty="0" smtClean="0"/>
              <a:t> can be adjusted to make the attacks more powerful (more details on this later).</a:t>
            </a:r>
          </a:p>
          <a:p>
            <a:r>
              <a:rPr lang="en-AU" u="sng" dirty="0" smtClean="0"/>
              <a:t>Result</a:t>
            </a:r>
            <a:r>
              <a:rPr lang="en-AU" dirty="0" smtClean="0"/>
              <a:t>: </a:t>
            </a:r>
            <a:r>
              <a:rPr lang="en-AU" dirty="0"/>
              <a:t>Almost all attacks </a:t>
            </a:r>
            <a:r>
              <a:rPr lang="en-AU" dirty="0" smtClean="0"/>
              <a:t>are visually </a:t>
            </a:r>
            <a:r>
              <a:rPr lang="en-AU" dirty="0"/>
              <a:t>indistinguishable from the original </a:t>
            </a:r>
            <a:r>
              <a:rPr lang="en-AU" dirty="0" smtClean="0"/>
              <a:t>digit.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31</a:t>
            </a:fld>
            <a:endParaRPr lang="en-A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724" y="2980021"/>
            <a:ext cx="5195887" cy="1432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0590" y="2133600"/>
            <a:ext cx="4141893" cy="41719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8033" y="6459785"/>
            <a:ext cx="10112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Source</a:t>
            </a:r>
            <a:r>
              <a:rPr lang="en-AU" dirty="0" smtClean="0"/>
              <a:t>: </a:t>
            </a:r>
            <a:r>
              <a:rPr lang="en-AU" dirty="0"/>
              <a:t>Towards Evaluating the Robustness of Neural Networks [Nicholas </a:t>
            </a:r>
            <a:r>
              <a:rPr lang="en-AU" dirty="0" err="1"/>
              <a:t>Carlini</a:t>
            </a:r>
            <a:r>
              <a:rPr lang="en-AU" dirty="0"/>
              <a:t> and David Wagner</a:t>
            </a:r>
            <a:r>
              <a:rPr lang="en-US" dirty="0"/>
              <a:t>]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293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</a:t>
            </a:r>
            <a:r>
              <a:rPr lang="en-AU" sz="3200" dirty="0" smtClean="0"/>
              <a:t>0</a:t>
            </a:r>
            <a:r>
              <a:rPr lang="en-AU" dirty="0" smtClean="0"/>
              <a:t> Attack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66547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AU" dirty="0"/>
              <a:t>The </a:t>
            </a:r>
            <a:r>
              <a:rPr lang="en-AU" b="1" dirty="0"/>
              <a:t>L</a:t>
            </a:r>
            <a:r>
              <a:rPr lang="en-AU" sz="1400" b="1" dirty="0"/>
              <a:t>0</a:t>
            </a:r>
            <a:r>
              <a:rPr lang="en-AU" dirty="0"/>
              <a:t> distance metric is non-differentiable and </a:t>
            </a:r>
            <a:r>
              <a:rPr lang="en-AU" dirty="0" smtClean="0"/>
              <a:t>therefore not suited </a:t>
            </a:r>
            <a:r>
              <a:rPr lang="en-AU" dirty="0"/>
              <a:t>for standard gradient </a:t>
            </a:r>
            <a:r>
              <a:rPr lang="en-AU" dirty="0" smtClean="0"/>
              <a:t>descent.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dirty="0" smtClean="0"/>
              <a:t>Instead</a:t>
            </a:r>
            <a:r>
              <a:rPr lang="en-AU" dirty="0"/>
              <a:t>, </a:t>
            </a:r>
            <a:r>
              <a:rPr lang="en-AU" dirty="0" smtClean="0"/>
              <a:t>iterative </a:t>
            </a:r>
            <a:r>
              <a:rPr lang="en-AU" dirty="0"/>
              <a:t>algorithm </a:t>
            </a:r>
            <a:r>
              <a:rPr lang="en-AU" dirty="0" smtClean="0"/>
              <a:t>is used. In </a:t>
            </a:r>
            <a:r>
              <a:rPr lang="en-AU" dirty="0"/>
              <a:t>each iteration</a:t>
            </a:r>
            <a:r>
              <a:rPr lang="en-AU" dirty="0" smtClean="0"/>
              <a:t>, it </a:t>
            </a:r>
            <a:r>
              <a:rPr lang="en-AU" dirty="0"/>
              <a:t>identifies some </a:t>
            </a:r>
            <a:r>
              <a:rPr lang="en-AU" dirty="0" smtClean="0"/>
              <a:t>pixels that </a:t>
            </a:r>
            <a:r>
              <a:rPr lang="en-AU" dirty="0"/>
              <a:t>don’t have much effect on the classifier output and </a:t>
            </a:r>
            <a:r>
              <a:rPr lang="en-AU" dirty="0" smtClean="0"/>
              <a:t>then fixes </a:t>
            </a:r>
            <a:r>
              <a:rPr lang="en-AU" dirty="0"/>
              <a:t>those pixels, </a:t>
            </a:r>
            <a:r>
              <a:rPr lang="en-AU" b="1" dirty="0"/>
              <a:t>so their value will never be changed</a:t>
            </a:r>
            <a:r>
              <a:rPr lang="en-AU" dirty="0"/>
              <a:t>. </a:t>
            </a:r>
            <a:endParaRPr lang="en-AU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AU" dirty="0" smtClean="0"/>
              <a:t>The set </a:t>
            </a:r>
            <a:r>
              <a:rPr lang="en-AU" dirty="0"/>
              <a:t>of fixed pixels grows in each iteration until we have, </a:t>
            </a:r>
            <a:r>
              <a:rPr lang="en-AU" dirty="0" smtClean="0"/>
              <a:t>by process </a:t>
            </a:r>
            <a:r>
              <a:rPr lang="en-AU" dirty="0"/>
              <a:t>of elimination, identified a minimal (but possibly </a:t>
            </a:r>
            <a:r>
              <a:rPr lang="en-AU" dirty="0" smtClean="0"/>
              <a:t>not minimum</a:t>
            </a:r>
            <a:r>
              <a:rPr lang="en-AU" dirty="0"/>
              <a:t>) subset of pixels that can be modified to generate </a:t>
            </a:r>
            <a:r>
              <a:rPr lang="en-AU" dirty="0" smtClean="0"/>
              <a:t>an adversarial </a:t>
            </a:r>
            <a:r>
              <a:rPr lang="en-AU" dirty="0"/>
              <a:t>example. In each iteration, </a:t>
            </a:r>
            <a:r>
              <a:rPr lang="en-AU" dirty="0" smtClean="0"/>
              <a:t>we </a:t>
            </a:r>
            <a:r>
              <a:rPr lang="en-AU" dirty="0"/>
              <a:t>use our L2 </a:t>
            </a:r>
            <a:r>
              <a:rPr lang="en-AU" dirty="0" smtClean="0"/>
              <a:t>attack to </a:t>
            </a:r>
            <a:r>
              <a:rPr lang="en-AU" dirty="0"/>
              <a:t>identify which pixels are unimportant.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32</a:t>
            </a:fld>
            <a:endParaRPr lang="en-A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078" y="1879072"/>
            <a:ext cx="4062602" cy="40983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8033" y="6459785"/>
            <a:ext cx="10112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Source</a:t>
            </a:r>
            <a:r>
              <a:rPr lang="en-AU" dirty="0" smtClean="0"/>
              <a:t>: </a:t>
            </a:r>
            <a:r>
              <a:rPr lang="en-AU" dirty="0"/>
              <a:t>Towards Evaluating the Robustness of Neural Networks [Nicholas </a:t>
            </a:r>
            <a:r>
              <a:rPr lang="en-AU" dirty="0" err="1"/>
              <a:t>Carlini</a:t>
            </a:r>
            <a:r>
              <a:rPr lang="en-AU" dirty="0"/>
              <a:t> and David Wagner</a:t>
            </a:r>
            <a:r>
              <a:rPr lang="en-US" dirty="0"/>
              <a:t>]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7223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∞</a:t>
            </a:r>
            <a:r>
              <a:rPr lang="en-AU" dirty="0" smtClean="0"/>
              <a:t> Attack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5846445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AU" dirty="0"/>
              <a:t>The </a:t>
            </a:r>
            <a:r>
              <a:rPr lang="en-AU" dirty="0" smtClean="0"/>
              <a:t>L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∞</a:t>
            </a:r>
            <a:r>
              <a:rPr lang="en-AU" dirty="0" smtClean="0"/>
              <a:t> </a:t>
            </a:r>
            <a:r>
              <a:rPr lang="en-AU" dirty="0"/>
              <a:t>distance metric is </a:t>
            </a:r>
            <a:r>
              <a:rPr lang="en-AU" dirty="0" smtClean="0"/>
              <a:t>not fully differentiable </a:t>
            </a:r>
            <a:r>
              <a:rPr lang="en-AU" dirty="0"/>
              <a:t>and </a:t>
            </a:r>
            <a:r>
              <a:rPr lang="en-AU" dirty="0" smtClean="0"/>
              <a:t>standard </a:t>
            </a:r>
            <a:r>
              <a:rPr lang="en-AU" dirty="0"/>
              <a:t>gradient </a:t>
            </a:r>
            <a:r>
              <a:rPr lang="en-AU" dirty="0" smtClean="0"/>
              <a:t>descent does not perform well for it.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dirty="0" smtClean="0"/>
              <a:t>Result: </a:t>
            </a:r>
            <a:r>
              <a:rPr lang="en-AU" dirty="0"/>
              <a:t>most differences are not visually noticeable, a few </a:t>
            </a:r>
            <a:r>
              <a:rPr lang="en-AU" dirty="0" smtClean="0"/>
              <a:t>are. </a:t>
            </a:r>
            <a:r>
              <a:rPr lang="en-AU" dirty="0"/>
              <a:t>the worst case is that of a 7 being made to classify </a:t>
            </a:r>
            <a:r>
              <a:rPr lang="en-AU" dirty="0" smtClean="0"/>
              <a:t>as a </a:t>
            </a:r>
            <a:r>
              <a:rPr lang="en-AU" dirty="0"/>
              <a:t>6.</a:t>
            </a:r>
          </a:p>
          <a:p>
            <a:pPr>
              <a:buFont typeface="Wingdings" panose="05000000000000000000" pitchFamily="2" charset="2"/>
              <a:buChar char="Ø"/>
            </a:pP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33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055" y="1845734"/>
            <a:ext cx="4324625" cy="43624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481930" y="4552122"/>
            <a:ext cx="318053" cy="3279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/>
          <p:cNvSpPr txBox="1"/>
          <p:nvPr/>
        </p:nvSpPr>
        <p:spPr>
          <a:xfrm>
            <a:off x="398033" y="6459785"/>
            <a:ext cx="10112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Source</a:t>
            </a:r>
            <a:r>
              <a:rPr lang="en-AU" dirty="0" smtClean="0"/>
              <a:t>: </a:t>
            </a:r>
            <a:r>
              <a:rPr lang="en-AU" dirty="0"/>
              <a:t>Towards Evaluating the Robustness of Neural Networks [Nicholas </a:t>
            </a:r>
            <a:r>
              <a:rPr lang="en-AU" dirty="0" err="1"/>
              <a:t>Carlini</a:t>
            </a:r>
            <a:r>
              <a:rPr lang="en-AU" dirty="0"/>
              <a:t> and David Wagner</a:t>
            </a:r>
            <a:r>
              <a:rPr lang="en-US" dirty="0"/>
              <a:t>]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3376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24628" y="2528897"/>
            <a:ext cx="71064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7000" dirty="0" smtClean="0"/>
              <a:t>Attack Evaluation</a:t>
            </a:r>
            <a:endParaRPr lang="en-AU" sz="7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919621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Attack </a:t>
            </a:r>
            <a:r>
              <a:rPr lang="en-AU" dirty="0" smtClean="0"/>
              <a:t>Evaluation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Comparing the new targeted attacks to the best previously reported results: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dirty="0" smtClean="0"/>
              <a:t>Success: if the attack produced an adversarial example with the correct target label, no matter how much change was required.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dirty="0" smtClean="0"/>
              <a:t>Failure: Attack was entirely unable to succeed.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dirty="0" smtClean="0"/>
              <a:t>Attacks </a:t>
            </a:r>
            <a:r>
              <a:rPr lang="en-AU" dirty="0"/>
              <a:t>find closer adversarial examples than the </a:t>
            </a:r>
            <a:r>
              <a:rPr lang="en-AU" dirty="0" smtClean="0"/>
              <a:t>previous state-of-the-art </a:t>
            </a:r>
            <a:r>
              <a:rPr lang="en-AU" dirty="0"/>
              <a:t>attacks, and </a:t>
            </a:r>
            <a:r>
              <a:rPr lang="en-AU" dirty="0" smtClean="0"/>
              <a:t>new attacks </a:t>
            </a:r>
            <a:r>
              <a:rPr lang="en-AU" dirty="0"/>
              <a:t>never </a:t>
            </a:r>
            <a:r>
              <a:rPr lang="en-AU" dirty="0" smtClean="0"/>
              <a:t>failed </a:t>
            </a:r>
            <a:r>
              <a:rPr lang="en-AU" dirty="0"/>
              <a:t>to find </a:t>
            </a:r>
            <a:r>
              <a:rPr lang="en-AU" dirty="0" smtClean="0"/>
              <a:t>an adversarial example.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b="1" dirty="0" smtClean="0"/>
              <a:t>L0</a:t>
            </a:r>
            <a:r>
              <a:rPr lang="en-AU" dirty="0" smtClean="0"/>
              <a:t> </a:t>
            </a:r>
            <a:r>
              <a:rPr lang="en-AU" dirty="0"/>
              <a:t>and </a:t>
            </a:r>
            <a:r>
              <a:rPr lang="en-AU" b="1" dirty="0"/>
              <a:t>L2 </a:t>
            </a:r>
            <a:r>
              <a:rPr lang="en-AU" dirty="0"/>
              <a:t>attacks find </a:t>
            </a:r>
            <a:r>
              <a:rPr lang="en-AU" dirty="0" smtClean="0"/>
              <a:t>adversarial examples </a:t>
            </a:r>
            <a:r>
              <a:rPr lang="en-AU" dirty="0"/>
              <a:t>with </a:t>
            </a:r>
            <a:r>
              <a:rPr lang="en-AU" dirty="0" smtClean="0"/>
              <a:t>2x </a:t>
            </a:r>
            <a:r>
              <a:rPr lang="en-AU" dirty="0"/>
              <a:t>to </a:t>
            </a:r>
            <a:r>
              <a:rPr lang="en-AU" dirty="0" smtClean="0"/>
              <a:t>10x </a:t>
            </a:r>
            <a:r>
              <a:rPr lang="en-AU" dirty="0"/>
              <a:t>lower distortion than the best </a:t>
            </a:r>
            <a:r>
              <a:rPr lang="en-AU" dirty="0" smtClean="0"/>
              <a:t>previously published </a:t>
            </a:r>
            <a:r>
              <a:rPr lang="en-AU" dirty="0"/>
              <a:t>attacks, and succeed with 100% </a:t>
            </a:r>
            <a:r>
              <a:rPr lang="en-AU" dirty="0" smtClean="0"/>
              <a:t>probability.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dirty="0" smtClean="0"/>
              <a:t>L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∞</a:t>
            </a:r>
            <a:r>
              <a:rPr lang="en-AU" dirty="0" smtClean="0"/>
              <a:t> </a:t>
            </a:r>
            <a:r>
              <a:rPr lang="en-AU" dirty="0"/>
              <a:t>attacks are comparable in quality to prior work, </a:t>
            </a:r>
            <a:r>
              <a:rPr lang="en-AU" dirty="0" smtClean="0"/>
              <a:t>but their </a:t>
            </a:r>
            <a:r>
              <a:rPr lang="en-AU" dirty="0"/>
              <a:t>success rate is higher. </a:t>
            </a:r>
            <a:r>
              <a:rPr lang="en-AU" dirty="0" smtClean="0"/>
              <a:t>L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∞</a:t>
            </a:r>
            <a:r>
              <a:rPr lang="en-AU" dirty="0" smtClean="0"/>
              <a:t> </a:t>
            </a:r>
            <a:r>
              <a:rPr lang="en-AU" dirty="0"/>
              <a:t>attacks on ImageNet are </a:t>
            </a:r>
            <a:r>
              <a:rPr lang="en-AU" dirty="0" smtClean="0"/>
              <a:t>so successful </a:t>
            </a:r>
            <a:r>
              <a:rPr lang="en-AU" dirty="0"/>
              <a:t>that </a:t>
            </a:r>
            <a:r>
              <a:rPr lang="en-AU" dirty="0" smtClean="0"/>
              <a:t>can </a:t>
            </a:r>
            <a:r>
              <a:rPr lang="en-AU" dirty="0"/>
              <a:t>change the classification of an </a:t>
            </a:r>
            <a:r>
              <a:rPr lang="en-AU" dirty="0" smtClean="0"/>
              <a:t>image to </a:t>
            </a:r>
            <a:r>
              <a:rPr lang="en-AU" dirty="0"/>
              <a:t>any desired label by only flipping the lowest bit of </a:t>
            </a:r>
            <a:r>
              <a:rPr lang="en-AU" dirty="0" smtClean="0"/>
              <a:t>each pixel</a:t>
            </a:r>
            <a:r>
              <a:rPr lang="en-AU" dirty="0"/>
              <a:t>, a change that would be impossible to detect visually.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35</a:t>
            </a:fld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398033" y="6459785"/>
            <a:ext cx="10112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Source</a:t>
            </a:r>
            <a:r>
              <a:rPr lang="en-AU" dirty="0" smtClean="0"/>
              <a:t>: </a:t>
            </a:r>
            <a:r>
              <a:rPr lang="en-AU" dirty="0"/>
              <a:t>Towards Evaluating the Robustness of Neural Networks [Nicholas </a:t>
            </a:r>
            <a:r>
              <a:rPr lang="en-AU" dirty="0" err="1"/>
              <a:t>Carlini</a:t>
            </a:r>
            <a:r>
              <a:rPr lang="en-AU" dirty="0"/>
              <a:t> and David Wagner</a:t>
            </a:r>
            <a:r>
              <a:rPr lang="en-US" dirty="0"/>
              <a:t>]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8811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Generating synthetic digits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7413" y="4658855"/>
            <a:ext cx="8176140" cy="1221790"/>
          </a:xfrm>
        </p:spPr>
        <p:txBody>
          <a:bodyPr/>
          <a:lstStyle/>
          <a:p>
            <a:pPr algn="ctr"/>
            <a:r>
              <a:rPr lang="en-AU" dirty="0" smtClean="0"/>
              <a:t>Attacks were so powerful that any image can be used to find adversarial examples for each given target. Starting with entirely black or white image.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36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55345"/>
          <a:stretch/>
        </p:blipFill>
        <p:spPr>
          <a:xfrm>
            <a:off x="2097413" y="2301953"/>
            <a:ext cx="4029067" cy="1796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57333"/>
          <a:stretch/>
        </p:blipFill>
        <p:spPr>
          <a:xfrm>
            <a:off x="6244486" y="2381931"/>
            <a:ext cx="4029067" cy="17166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8033" y="6459785"/>
            <a:ext cx="10112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Source</a:t>
            </a:r>
            <a:r>
              <a:rPr lang="en-AU" dirty="0" smtClean="0"/>
              <a:t>: </a:t>
            </a:r>
            <a:r>
              <a:rPr lang="en-AU" dirty="0"/>
              <a:t>Towards Evaluating the Robustness of Neural Networks [Nicholas </a:t>
            </a:r>
            <a:r>
              <a:rPr lang="en-AU" dirty="0" err="1"/>
              <a:t>Carlini</a:t>
            </a:r>
            <a:r>
              <a:rPr lang="en-AU" dirty="0"/>
              <a:t> and David Wagner</a:t>
            </a:r>
            <a:r>
              <a:rPr lang="en-US" dirty="0"/>
              <a:t>]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2865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14689" y="1465410"/>
            <a:ext cx="710648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7000" dirty="0" smtClean="0"/>
              <a:t>Evaluating Defensive Distillation</a:t>
            </a:r>
            <a:endParaRPr lang="en-AU" sz="7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29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Defensive </a:t>
            </a:r>
            <a:r>
              <a:rPr lang="en-AU" dirty="0" smtClean="0"/>
              <a:t>Distillation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AU" u="sng" dirty="0"/>
              <a:t>Distillation</a:t>
            </a:r>
            <a:r>
              <a:rPr lang="en-AU" dirty="0"/>
              <a:t> was initially proposed as an approach to </a:t>
            </a:r>
            <a:r>
              <a:rPr lang="en-AU" dirty="0" smtClean="0"/>
              <a:t>reduce a </a:t>
            </a:r>
            <a:r>
              <a:rPr lang="en-AU" dirty="0"/>
              <a:t>large model (the teacher) down to a smaller distilled </a:t>
            </a:r>
            <a:r>
              <a:rPr lang="en-AU" dirty="0" smtClean="0"/>
              <a:t>model.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dirty="0"/>
              <a:t>D</a:t>
            </a:r>
            <a:r>
              <a:rPr lang="en-AU" dirty="0" smtClean="0"/>
              <a:t>istillation </a:t>
            </a:r>
            <a:r>
              <a:rPr lang="en-AU" dirty="0"/>
              <a:t>works by first training </a:t>
            </a:r>
            <a:r>
              <a:rPr lang="en-AU" dirty="0" smtClean="0"/>
              <a:t>the </a:t>
            </a:r>
            <a:r>
              <a:rPr lang="en-AU" b="1" dirty="0" smtClean="0"/>
              <a:t>teacher </a:t>
            </a:r>
            <a:r>
              <a:rPr lang="en-AU" b="1" dirty="0"/>
              <a:t>model </a:t>
            </a:r>
            <a:r>
              <a:rPr lang="en-AU" dirty="0"/>
              <a:t>on the training set in a standard manner. </a:t>
            </a:r>
            <a:r>
              <a:rPr lang="en-AU" dirty="0" smtClean="0"/>
              <a:t>Then, we </a:t>
            </a:r>
            <a:r>
              <a:rPr lang="en-AU" dirty="0"/>
              <a:t>use the teacher to label each instance in the training set </a:t>
            </a:r>
            <a:r>
              <a:rPr lang="en-AU" dirty="0" smtClean="0"/>
              <a:t>with </a:t>
            </a:r>
            <a:r>
              <a:rPr lang="en-AU" b="1" dirty="0"/>
              <a:t>soft labels </a:t>
            </a:r>
            <a:r>
              <a:rPr lang="en-AU" dirty="0"/>
              <a:t>(the output vector from the teacher network</a:t>
            </a:r>
            <a:r>
              <a:rPr lang="en-AU" dirty="0" smtClean="0"/>
              <a:t>).</a:t>
            </a:r>
            <a:endParaRPr lang="en-AU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AU" dirty="0" smtClean="0"/>
              <a:t>i.e. the </a:t>
            </a:r>
            <a:r>
              <a:rPr lang="en-AU" b="1" dirty="0"/>
              <a:t>hard label </a:t>
            </a:r>
            <a:r>
              <a:rPr lang="en-AU" dirty="0"/>
              <a:t>for an image of a </a:t>
            </a:r>
            <a:r>
              <a:rPr lang="en-AU" dirty="0" smtClean="0"/>
              <a:t>hand-written digit </a:t>
            </a:r>
            <a:r>
              <a:rPr lang="en-AU" dirty="0"/>
              <a:t>7 will say it is classified as a seven, the soft labels </a:t>
            </a:r>
            <a:r>
              <a:rPr lang="en-AU" dirty="0" smtClean="0"/>
              <a:t>might say </a:t>
            </a:r>
            <a:r>
              <a:rPr lang="en-AU" dirty="0"/>
              <a:t>it has a 80% chance of being a seven and a 20% </a:t>
            </a:r>
            <a:r>
              <a:rPr lang="en-AU" dirty="0" smtClean="0"/>
              <a:t>chance of </a:t>
            </a:r>
            <a:r>
              <a:rPr lang="en-AU" dirty="0"/>
              <a:t>being a one</a:t>
            </a:r>
            <a:r>
              <a:rPr lang="en-AU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dirty="0"/>
              <a:t>Then, we train the distilled model on the </a:t>
            </a:r>
            <a:r>
              <a:rPr lang="en-AU" dirty="0" smtClean="0"/>
              <a:t>soft labels </a:t>
            </a:r>
            <a:r>
              <a:rPr lang="en-AU" dirty="0"/>
              <a:t>from the teacher, rather than on the hard labels </a:t>
            </a:r>
            <a:r>
              <a:rPr lang="en-AU" dirty="0" smtClean="0"/>
              <a:t>from the </a:t>
            </a:r>
            <a:r>
              <a:rPr lang="en-AU" dirty="0"/>
              <a:t>training set. </a:t>
            </a:r>
            <a:endParaRPr lang="en-AU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38</a:t>
            </a:fld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398033" y="6459785"/>
            <a:ext cx="10112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Source</a:t>
            </a:r>
            <a:r>
              <a:rPr lang="en-AU" dirty="0" smtClean="0"/>
              <a:t>: </a:t>
            </a:r>
            <a:r>
              <a:rPr lang="en-AU" dirty="0"/>
              <a:t>Towards Evaluating the Robustness of Neural Networks [Nicholas </a:t>
            </a:r>
            <a:r>
              <a:rPr lang="en-AU" dirty="0" err="1"/>
              <a:t>Carlini</a:t>
            </a:r>
            <a:r>
              <a:rPr lang="en-AU" dirty="0"/>
              <a:t> and David Wagner</a:t>
            </a:r>
            <a:r>
              <a:rPr lang="en-US" dirty="0"/>
              <a:t>]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005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Defensive Distillation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763788"/>
          </a:xfrm>
        </p:spPr>
        <p:txBody>
          <a:bodyPr>
            <a:normAutofit/>
          </a:bodyPr>
          <a:lstStyle/>
          <a:p>
            <a:r>
              <a:rPr lang="en-AU" u="sng" dirty="0"/>
              <a:t>Defensive distillation </a:t>
            </a:r>
            <a:r>
              <a:rPr lang="en-AU" dirty="0"/>
              <a:t>uses distillation in order to </a:t>
            </a:r>
            <a:r>
              <a:rPr lang="en-AU" dirty="0" smtClean="0"/>
              <a:t>increase the </a:t>
            </a:r>
            <a:r>
              <a:rPr lang="en-AU" dirty="0"/>
              <a:t>robustness of a neural network, but with two </a:t>
            </a:r>
            <a:r>
              <a:rPr lang="en-AU" dirty="0" smtClean="0"/>
              <a:t>significant changes</a:t>
            </a:r>
            <a:r>
              <a:rPr lang="en-AU" dirty="0"/>
              <a:t>. </a:t>
            </a:r>
            <a:r>
              <a:rPr lang="en-AU" b="1" dirty="0"/>
              <a:t>First</a:t>
            </a:r>
            <a:r>
              <a:rPr lang="en-AU" dirty="0"/>
              <a:t>, </a:t>
            </a:r>
            <a:r>
              <a:rPr lang="en-AU" dirty="0" smtClean="0"/>
              <a:t>both the teacher model and the distilled model are identical in size — defensive </a:t>
            </a:r>
            <a:r>
              <a:rPr lang="en-AU" dirty="0"/>
              <a:t>distillation does not </a:t>
            </a:r>
            <a:r>
              <a:rPr lang="en-AU" dirty="0" smtClean="0"/>
              <a:t>result in </a:t>
            </a:r>
            <a:r>
              <a:rPr lang="en-AU" dirty="0"/>
              <a:t>smaller models. Second, and more importantly, </a:t>
            </a:r>
            <a:r>
              <a:rPr lang="en-AU" dirty="0" smtClean="0"/>
              <a:t>defensive distillation </a:t>
            </a:r>
            <a:r>
              <a:rPr lang="en-AU" dirty="0"/>
              <a:t>uses a large distillation temperature </a:t>
            </a:r>
            <a:r>
              <a:rPr lang="en-AU" dirty="0" smtClean="0"/>
              <a:t>to </a:t>
            </a:r>
            <a:r>
              <a:rPr lang="en-AU" dirty="0"/>
              <a:t>force the distilled model to become more </a:t>
            </a:r>
            <a:r>
              <a:rPr lang="en-AU" dirty="0" smtClean="0"/>
              <a:t>confident in </a:t>
            </a:r>
            <a:r>
              <a:rPr lang="en-AU" dirty="0"/>
              <a:t>its predictions</a:t>
            </a:r>
            <a:r>
              <a:rPr lang="en-AU" dirty="0" smtClean="0"/>
              <a:t>.</a:t>
            </a:r>
          </a:p>
          <a:p>
            <a:r>
              <a:rPr lang="en-AU" dirty="0"/>
              <a:t>Recall that, the </a:t>
            </a:r>
            <a:r>
              <a:rPr lang="en-AU" dirty="0" err="1"/>
              <a:t>softmax</a:t>
            </a:r>
            <a:r>
              <a:rPr lang="en-AU" dirty="0"/>
              <a:t> function is the last layer of a </a:t>
            </a:r>
            <a:r>
              <a:rPr lang="en-AU" dirty="0" smtClean="0"/>
              <a:t>neural network</a:t>
            </a:r>
            <a:r>
              <a:rPr lang="en-AU" dirty="0"/>
              <a:t>. Defensive distillation modifies the </a:t>
            </a:r>
            <a:r>
              <a:rPr lang="en-AU" dirty="0" err="1"/>
              <a:t>softmax</a:t>
            </a:r>
            <a:r>
              <a:rPr lang="en-AU" dirty="0"/>
              <a:t> </a:t>
            </a:r>
            <a:r>
              <a:rPr lang="en-AU" dirty="0" smtClean="0"/>
              <a:t>function to </a:t>
            </a:r>
            <a:r>
              <a:rPr lang="en-AU" dirty="0"/>
              <a:t>also include a </a:t>
            </a:r>
            <a:r>
              <a:rPr lang="en-AU" b="1" dirty="0"/>
              <a:t>temperature constant </a:t>
            </a:r>
            <a:r>
              <a:rPr lang="en-AU" b="1" dirty="0" smtClean="0"/>
              <a:t>T</a:t>
            </a:r>
            <a:r>
              <a:rPr lang="en-AU" dirty="0" smtClean="0"/>
              <a:t>:</a:t>
            </a:r>
          </a:p>
          <a:p>
            <a:endParaRPr lang="en-AU" dirty="0"/>
          </a:p>
          <a:p>
            <a:endParaRPr lang="en-AU" dirty="0" smtClean="0"/>
          </a:p>
          <a:p>
            <a:pPr marL="0" indent="0">
              <a:buNone/>
            </a:pPr>
            <a:r>
              <a:rPr lang="en-AU" dirty="0" smtClean="0"/>
              <a:t>It </a:t>
            </a:r>
            <a:r>
              <a:rPr lang="en-AU" dirty="0"/>
              <a:t>is easy to see that </a:t>
            </a:r>
            <a:r>
              <a:rPr lang="en-AU" dirty="0" err="1" smtClean="0"/>
              <a:t>softmax</a:t>
            </a:r>
            <a:r>
              <a:rPr lang="en-AU" dirty="0" smtClean="0"/>
              <a:t>(x, </a:t>
            </a:r>
            <a:r>
              <a:rPr lang="en-AU" dirty="0"/>
              <a:t>T) = </a:t>
            </a:r>
            <a:r>
              <a:rPr lang="en-AU" dirty="0" err="1" smtClean="0"/>
              <a:t>softmax</a:t>
            </a:r>
            <a:r>
              <a:rPr lang="en-AU" dirty="0" smtClean="0"/>
              <a:t>(x/T</a:t>
            </a:r>
            <a:r>
              <a:rPr lang="en-AU" dirty="0"/>
              <a:t>,</a:t>
            </a:r>
            <a:r>
              <a:rPr lang="en-AU" dirty="0" smtClean="0"/>
              <a:t> </a:t>
            </a:r>
            <a:r>
              <a:rPr lang="en-AU" dirty="0"/>
              <a:t>1</a:t>
            </a:r>
            <a:r>
              <a:rPr lang="en-AU" dirty="0" smtClean="0"/>
              <a:t>). Increasing </a:t>
            </a:r>
            <a:r>
              <a:rPr lang="en-AU" dirty="0"/>
              <a:t>the temperature causes a “softer” </a:t>
            </a:r>
            <a:r>
              <a:rPr lang="en-AU" dirty="0" smtClean="0"/>
              <a:t>maximum, and </a:t>
            </a:r>
            <a:r>
              <a:rPr lang="en-AU" dirty="0"/>
              <a:t>decreasing it causes a “harder” maximum. As the </a:t>
            </a:r>
            <a:r>
              <a:rPr lang="en-AU" dirty="0" smtClean="0"/>
              <a:t>limit of </a:t>
            </a:r>
            <a:r>
              <a:rPr lang="en-AU" dirty="0"/>
              <a:t>the temperature goes to 0, </a:t>
            </a:r>
            <a:r>
              <a:rPr lang="en-AU" u="sng" dirty="0" err="1"/>
              <a:t>softmax</a:t>
            </a:r>
            <a:r>
              <a:rPr lang="en-AU" u="sng" dirty="0"/>
              <a:t> approaches max</a:t>
            </a:r>
            <a:r>
              <a:rPr lang="en-AU" dirty="0"/>
              <a:t>; </a:t>
            </a:r>
            <a:r>
              <a:rPr lang="en-AU" dirty="0" smtClean="0"/>
              <a:t>as the </a:t>
            </a:r>
            <a:r>
              <a:rPr lang="en-AU" dirty="0"/>
              <a:t>limit goes to infinity, </a:t>
            </a:r>
            <a:r>
              <a:rPr lang="en-AU" u="sng" dirty="0" err="1"/>
              <a:t>softmax</a:t>
            </a:r>
            <a:r>
              <a:rPr lang="en-AU" u="sng" dirty="0"/>
              <a:t>(x) approaches a </a:t>
            </a:r>
            <a:r>
              <a:rPr lang="en-AU" u="sng" dirty="0" smtClean="0"/>
              <a:t>uniform distribution</a:t>
            </a:r>
            <a:r>
              <a:rPr lang="en-AU" dirty="0"/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39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330" y="3982485"/>
            <a:ext cx="3162300" cy="10001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8033" y="6459785"/>
            <a:ext cx="10112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Source</a:t>
            </a:r>
            <a:r>
              <a:rPr lang="en-AU" dirty="0" smtClean="0"/>
              <a:t>: </a:t>
            </a:r>
            <a:r>
              <a:rPr lang="en-AU" dirty="0"/>
              <a:t>Towards Evaluating the Robustness of Neural Networks [Nicholas </a:t>
            </a:r>
            <a:r>
              <a:rPr lang="en-AU" dirty="0" err="1"/>
              <a:t>Carlini</a:t>
            </a:r>
            <a:r>
              <a:rPr lang="en-AU" dirty="0"/>
              <a:t> and David Wagner</a:t>
            </a:r>
            <a:r>
              <a:rPr lang="en-US" dirty="0"/>
              <a:t>]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8783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/>
              <a:t>Background – Neural Networks </a:t>
            </a:r>
            <a:endParaRPr lang="en-AU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2514" y="1845733"/>
            <a:ext cx="9933166" cy="3193405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A </a:t>
            </a:r>
            <a:r>
              <a:rPr lang="en-GB" b="1" dirty="0" smtClean="0"/>
              <a:t>Neural Network (NN) </a:t>
            </a:r>
            <a:r>
              <a:rPr lang="en-GB" dirty="0" smtClean="0"/>
              <a:t>is set </a:t>
            </a:r>
            <a:r>
              <a:rPr lang="en-GB" dirty="0"/>
              <a:t>of algorithms which are designed to identify patterns, learn new things and </a:t>
            </a:r>
            <a:r>
              <a:rPr lang="en-GB" dirty="0" smtClean="0"/>
              <a:t>mimic </a:t>
            </a:r>
            <a:r>
              <a:rPr lang="en-GB" dirty="0"/>
              <a:t>how the human brain makes decisions. </a:t>
            </a:r>
            <a:endParaRPr lang="en-GB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NN can be used </a:t>
            </a:r>
            <a:r>
              <a:rPr lang="en-GB" dirty="0"/>
              <a:t>to solve complex problems, data validation, risk management and many other applications in the world</a:t>
            </a:r>
            <a:r>
              <a:rPr lang="en-GB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In the Image Classification Domain,  NN can be </a:t>
            </a:r>
            <a:r>
              <a:rPr lang="en-GB" dirty="0"/>
              <a:t>trained to recognise images with accuracy of almost human i.e. give an image to identify it as a stop sign or a speed limit sign. Complex example would be self-driving car making decisions based on the environment around it. </a:t>
            </a:r>
            <a:endParaRPr lang="en-GB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Other Domains: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 smtClean="0"/>
              <a:t>Malware Classification: Identify a file as malware or benign.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 smtClean="0"/>
              <a:t>Speech Recognition: Generate audio that sounds like speech to machine learning, but not to humans.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621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Steps of Defensive Distillation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1) Train a network, the teacher network, by setting </a:t>
            </a:r>
            <a:r>
              <a:rPr lang="en-AU" dirty="0" smtClean="0"/>
              <a:t>the temperature </a:t>
            </a:r>
            <a:r>
              <a:rPr lang="en-AU" dirty="0"/>
              <a:t>of the </a:t>
            </a:r>
            <a:r>
              <a:rPr lang="en-AU" dirty="0" err="1"/>
              <a:t>softmax</a:t>
            </a:r>
            <a:r>
              <a:rPr lang="en-AU" dirty="0"/>
              <a:t> to T during the </a:t>
            </a:r>
            <a:r>
              <a:rPr lang="en-AU" dirty="0" smtClean="0"/>
              <a:t>training phase</a:t>
            </a:r>
            <a:r>
              <a:rPr lang="en-AU" dirty="0"/>
              <a:t>.</a:t>
            </a:r>
          </a:p>
          <a:p>
            <a:r>
              <a:rPr lang="en-AU" dirty="0"/>
              <a:t>2) Compute soft labels by apply the teacher network </a:t>
            </a:r>
            <a:r>
              <a:rPr lang="en-AU" dirty="0" smtClean="0"/>
              <a:t>to each </a:t>
            </a:r>
            <a:r>
              <a:rPr lang="en-AU" dirty="0"/>
              <a:t>instance in the training set, again evaluating </a:t>
            </a:r>
            <a:r>
              <a:rPr lang="en-AU" dirty="0" smtClean="0"/>
              <a:t>the </a:t>
            </a:r>
            <a:r>
              <a:rPr lang="en-AU" dirty="0" err="1" smtClean="0"/>
              <a:t>softmax</a:t>
            </a:r>
            <a:r>
              <a:rPr lang="en-AU" dirty="0" smtClean="0"/>
              <a:t> </a:t>
            </a:r>
            <a:r>
              <a:rPr lang="en-AU" dirty="0"/>
              <a:t>at temperature T.</a:t>
            </a:r>
          </a:p>
          <a:p>
            <a:r>
              <a:rPr lang="en-AU" dirty="0"/>
              <a:t>3) Train the distilled network (a network with the </a:t>
            </a:r>
            <a:r>
              <a:rPr lang="en-AU" dirty="0" smtClean="0"/>
              <a:t>same shape </a:t>
            </a:r>
            <a:r>
              <a:rPr lang="en-AU" dirty="0"/>
              <a:t>as the teacher network) on the soft labels, </a:t>
            </a:r>
            <a:r>
              <a:rPr lang="en-AU" dirty="0" smtClean="0"/>
              <a:t>using </a:t>
            </a:r>
            <a:r>
              <a:rPr lang="en-AU" dirty="0" err="1" smtClean="0"/>
              <a:t>softmax</a:t>
            </a:r>
            <a:r>
              <a:rPr lang="en-AU" dirty="0" smtClean="0"/>
              <a:t> </a:t>
            </a:r>
            <a:r>
              <a:rPr lang="en-AU" dirty="0"/>
              <a:t>at temperature T</a:t>
            </a:r>
            <a:r>
              <a:rPr lang="en-AU" dirty="0" smtClean="0"/>
              <a:t>.</a:t>
            </a:r>
          </a:p>
          <a:p>
            <a:r>
              <a:rPr lang="en-AU" dirty="0"/>
              <a:t>4) Finally, when running the distilled network at test </a:t>
            </a:r>
            <a:r>
              <a:rPr lang="en-AU" dirty="0" smtClean="0"/>
              <a:t>time (to </a:t>
            </a:r>
            <a:r>
              <a:rPr lang="en-AU" dirty="0"/>
              <a:t>classify new inputs), use temperature 1.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40</a:t>
            </a:fld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398033" y="6459785"/>
            <a:ext cx="10112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Source</a:t>
            </a:r>
            <a:r>
              <a:rPr lang="en-AU" dirty="0" smtClean="0"/>
              <a:t>: </a:t>
            </a:r>
            <a:r>
              <a:rPr lang="en-AU" dirty="0"/>
              <a:t>Towards Evaluating the Robustness of Neural Networks [Nicholas </a:t>
            </a:r>
            <a:r>
              <a:rPr lang="en-AU" dirty="0" err="1"/>
              <a:t>Carlini</a:t>
            </a:r>
            <a:r>
              <a:rPr lang="en-AU" dirty="0"/>
              <a:t> and David Wagner</a:t>
            </a:r>
            <a:r>
              <a:rPr lang="en-US" dirty="0"/>
              <a:t>]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9802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Defensive </a:t>
            </a:r>
            <a:r>
              <a:rPr lang="en-AU" dirty="0" smtClean="0"/>
              <a:t>Distillation with new attacks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When we apply </a:t>
            </a:r>
            <a:r>
              <a:rPr lang="en-AU" dirty="0" smtClean="0"/>
              <a:t>new attacks </a:t>
            </a:r>
            <a:r>
              <a:rPr lang="en-AU" dirty="0"/>
              <a:t>to defensively distilled </a:t>
            </a:r>
            <a:r>
              <a:rPr lang="en-AU" dirty="0" smtClean="0"/>
              <a:t>networks, we </a:t>
            </a:r>
            <a:r>
              <a:rPr lang="en-AU" dirty="0"/>
              <a:t>find distillation provides only marginal value. </a:t>
            </a:r>
            <a:r>
              <a:rPr lang="en-AU" dirty="0" smtClean="0"/>
              <a:t>We re-implement </a:t>
            </a:r>
            <a:r>
              <a:rPr lang="en-AU" dirty="0"/>
              <a:t>defensive distillation on MNIST and </a:t>
            </a:r>
            <a:r>
              <a:rPr lang="en-AU" dirty="0" smtClean="0"/>
              <a:t>CIFAR-10 as </a:t>
            </a:r>
            <a:r>
              <a:rPr lang="en-AU" dirty="0"/>
              <a:t>described </a:t>
            </a:r>
            <a:r>
              <a:rPr lang="en-AU" dirty="0" smtClean="0"/>
              <a:t>using </a:t>
            </a:r>
            <a:r>
              <a:rPr lang="en-AU" dirty="0"/>
              <a:t>the same model we used for our </a:t>
            </a:r>
            <a:r>
              <a:rPr lang="en-AU" dirty="0" smtClean="0"/>
              <a:t>evaluation above</a:t>
            </a:r>
            <a:r>
              <a:rPr lang="en-AU" dirty="0"/>
              <a:t>. </a:t>
            </a:r>
            <a:r>
              <a:rPr lang="en-AU" dirty="0" smtClean="0"/>
              <a:t>Distilled </a:t>
            </a:r>
            <a:r>
              <a:rPr lang="en-AU" dirty="0"/>
              <a:t>model with </a:t>
            </a:r>
            <a:r>
              <a:rPr lang="en-AU" dirty="0" smtClean="0"/>
              <a:t>temperature T </a:t>
            </a:r>
            <a:r>
              <a:rPr lang="en-AU" dirty="0"/>
              <a:t>= 100, the value found to be most </a:t>
            </a:r>
            <a:r>
              <a:rPr lang="en-AU" dirty="0" smtClean="0"/>
              <a:t>effective.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41</a:t>
            </a:fld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398033" y="6459785"/>
            <a:ext cx="10112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Source</a:t>
            </a:r>
            <a:r>
              <a:rPr lang="en-AU" dirty="0" smtClean="0"/>
              <a:t>: </a:t>
            </a:r>
            <a:r>
              <a:rPr lang="en-AU" dirty="0"/>
              <a:t>Towards Evaluating the Robustness of Neural Networks [Nicholas </a:t>
            </a:r>
            <a:r>
              <a:rPr lang="en-AU" dirty="0" err="1"/>
              <a:t>Carlini</a:t>
            </a:r>
            <a:r>
              <a:rPr lang="en-AU" dirty="0"/>
              <a:t> and David Wagner</a:t>
            </a:r>
            <a:r>
              <a:rPr lang="en-US" dirty="0"/>
              <a:t>]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9400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25237" y="2767436"/>
            <a:ext cx="71064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7000" dirty="0" smtClean="0"/>
              <a:t>Transferability</a:t>
            </a:r>
            <a:endParaRPr lang="en-AU" sz="7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42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7477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Transferability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AU" dirty="0"/>
              <a:t>Recent work </a:t>
            </a:r>
            <a:r>
              <a:rPr lang="en-AU" dirty="0" smtClean="0"/>
              <a:t>shows </a:t>
            </a:r>
            <a:r>
              <a:rPr lang="en-AU" dirty="0"/>
              <a:t>that an adversarial example for </a:t>
            </a:r>
            <a:r>
              <a:rPr lang="en-AU" dirty="0" smtClean="0"/>
              <a:t>one model </a:t>
            </a:r>
            <a:r>
              <a:rPr lang="en-AU" dirty="0"/>
              <a:t>will often transfer to be an adversarial on a </a:t>
            </a:r>
            <a:r>
              <a:rPr lang="en-AU" dirty="0" smtClean="0"/>
              <a:t>different model</a:t>
            </a:r>
            <a:r>
              <a:rPr lang="en-AU" dirty="0"/>
              <a:t>, even if they are trained on different sets of training </a:t>
            </a:r>
            <a:r>
              <a:rPr lang="en-AU" dirty="0" smtClean="0"/>
              <a:t>data and </a:t>
            </a:r>
            <a:r>
              <a:rPr lang="en-AU" dirty="0"/>
              <a:t>even if they use entirely different </a:t>
            </a:r>
            <a:r>
              <a:rPr lang="en-AU" dirty="0" smtClean="0"/>
              <a:t>algorithms.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dirty="0" smtClean="0"/>
              <a:t>Therefore</a:t>
            </a:r>
            <a:r>
              <a:rPr lang="en-AU" dirty="0"/>
              <a:t>, any </a:t>
            </a:r>
            <a:r>
              <a:rPr lang="en-AU" dirty="0" smtClean="0"/>
              <a:t>defence </a:t>
            </a:r>
            <a:r>
              <a:rPr lang="en-AU" dirty="0"/>
              <a:t>that is able to provide </a:t>
            </a:r>
            <a:r>
              <a:rPr lang="en-AU" dirty="0" smtClean="0"/>
              <a:t>robustness against </a:t>
            </a:r>
            <a:r>
              <a:rPr lang="en-AU" dirty="0"/>
              <a:t>adversarial examples must somehow break </a:t>
            </a:r>
            <a:r>
              <a:rPr lang="en-AU" dirty="0" smtClean="0"/>
              <a:t>this transferability </a:t>
            </a:r>
            <a:r>
              <a:rPr lang="en-AU" dirty="0"/>
              <a:t>property; otherwise, we could run our </a:t>
            </a:r>
            <a:r>
              <a:rPr lang="en-AU" dirty="0" smtClean="0"/>
              <a:t>attack algorithm </a:t>
            </a:r>
            <a:r>
              <a:rPr lang="en-AU" dirty="0"/>
              <a:t>on an easy-to-attack model, and then transfer </a:t>
            </a:r>
            <a:r>
              <a:rPr lang="en-AU" dirty="0" smtClean="0"/>
              <a:t>those adversarial </a:t>
            </a:r>
            <a:r>
              <a:rPr lang="en-AU" dirty="0"/>
              <a:t>examples to the hard-to-attack model</a:t>
            </a:r>
            <a:r>
              <a:rPr lang="en-AU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dirty="0"/>
              <a:t>Even though defensive distillation is not robust to </a:t>
            </a:r>
            <a:r>
              <a:rPr lang="en-AU" dirty="0" smtClean="0"/>
              <a:t>the new stronger </a:t>
            </a:r>
            <a:r>
              <a:rPr lang="en-AU" dirty="0"/>
              <a:t>attacks, </a:t>
            </a:r>
            <a:r>
              <a:rPr lang="en-AU" dirty="0" smtClean="0"/>
              <a:t>it was demonstrated that </a:t>
            </a:r>
            <a:r>
              <a:rPr lang="en-AU" dirty="0"/>
              <a:t>a second break of </a:t>
            </a:r>
            <a:r>
              <a:rPr lang="en-AU" dirty="0" smtClean="0"/>
              <a:t>distillation by </a:t>
            </a:r>
            <a:r>
              <a:rPr lang="en-AU" dirty="0"/>
              <a:t>transferring attacks from a standard model to a </a:t>
            </a:r>
            <a:r>
              <a:rPr lang="en-AU" dirty="0" smtClean="0"/>
              <a:t>defensively distilled </a:t>
            </a:r>
            <a:r>
              <a:rPr lang="en-AU" dirty="0"/>
              <a:t>model</a:t>
            </a:r>
            <a:r>
              <a:rPr lang="en-AU" dirty="0" smtClean="0"/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43</a:t>
            </a:fld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398033" y="6459785"/>
            <a:ext cx="10112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Source</a:t>
            </a:r>
            <a:r>
              <a:rPr lang="en-AU" dirty="0" smtClean="0"/>
              <a:t>: </a:t>
            </a:r>
            <a:r>
              <a:rPr lang="en-AU" dirty="0"/>
              <a:t>Towards Evaluating the Robustness of Neural Networks [Nicholas </a:t>
            </a:r>
            <a:r>
              <a:rPr lang="en-AU" dirty="0" err="1"/>
              <a:t>Carlini</a:t>
            </a:r>
            <a:r>
              <a:rPr lang="en-AU" dirty="0"/>
              <a:t> and David Wagner</a:t>
            </a:r>
            <a:r>
              <a:rPr lang="en-US" dirty="0"/>
              <a:t>]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1666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Transferability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86099"/>
            <a:ext cx="10058400" cy="486317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AU" dirty="0"/>
              <a:t>Recall the </a:t>
            </a:r>
            <a:r>
              <a:rPr lang="en-AU" b="1" dirty="0"/>
              <a:t>loss function </a:t>
            </a:r>
            <a:r>
              <a:rPr lang="en-AU" dirty="0"/>
              <a:t>defined earlier for L2 attacks</a:t>
            </a:r>
            <a:r>
              <a:rPr lang="en-AU" dirty="0" smtClean="0"/>
              <a:t>:</a:t>
            </a:r>
          </a:p>
          <a:p>
            <a:endParaRPr lang="en-AU" dirty="0"/>
          </a:p>
          <a:p>
            <a:pPr>
              <a:buFont typeface="Wingdings" panose="05000000000000000000" pitchFamily="2" charset="2"/>
              <a:buChar char="Ø"/>
            </a:pPr>
            <a:r>
              <a:rPr lang="en-AU" dirty="0" smtClean="0"/>
              <a:t>The purpose of the parameter K is to control the strength of the adversarial examples: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AU" dirty="0" smtClean="0"/>
              <a:t>Larger the k, the stronger the classification of adversarial example.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dirty="0" smtClean="0"/>
              <a:t>The </a:t>
            </a:r>
            <a:r>
              <a:rPr lang="en-AU" dirty="0"/>
              <a:t>transferability success </a:t>
            </a:r>
            <a:r>
              <a:rPr lang="en-AU" dirty="0" smtClean="0"/>
              <a:t>rate increases </a:t>
            </a:r>
            <a:r>
              <a:rPr lang="en-AU" dirty="0"/>
              <a:t>linearly from  </a:t>
            </a:r>
            <a:r>
              <a:rPr lang="en-AU" dirty="0" smtClean="0"/>
              <a:t>k = </a:t>
            </a:r>
            <a:r>
              <a:rPr lang="en-AU" dirty="0"/>
              <a:t>0 to </a:t>
            </a:r>
            <a:r>
              <a:rPr lang="en-AU" dirty="0" smtClean="0"/>
              <a:t>k = </a:t>
            </a:r>
            <a:r>
              <a:rPr lang="en-AU" dirty="0"/>
              <a:t>20 and then </a:t>
            </a:r>
            <a:r>
              <a:rPr lang="en-AU" dirty="0" smtClean="0"/>
              <a:t>plateaus at </a:t>
            </a:r>
            <a:r>
              <a:rPr lang="en-AU" dirty="0"/>
              <a:t>near-100% success for   </a:t>
            </a:r>
            <a:r>
              <a:rPr lang="en-AU" dirty="0" smtClean="0"/>
              <a:t>k ~ 20</a:t>
            </a:r>
            <a:r>
              <a:rPr lang="en-AU" dirty="0"/>
              <a:t>, so clearly increasing </a:t>
            </a:r>
            <a:r>
              <a:rPr lang="en-AU" dirty="0" smtClean="0"/>
              <a:t>k increases </a:t>
            </a:r>
            <a:r>
              <a:rPr lang="en-AU" dirty="0"/>
              <a:t>the probability of a successful transferable </a:t>
            </a:r>
            <a:r>
              <a:rPr lang="en-AU" dirty="0" smtClean="0"/>
              <a:t>attack.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dirty="0"/>
              <a:t>We then run this same experiment only instead we </a:t>
            </a:r>
            <a:r>
              <a:rPr lang="en-AU" dirty="0" smtClean="0"/>
              <a:t>train the </a:t>
            </a:r>
            <a:r>
              <a:rPr lang="en-AU" dirty="0"/>
              <a:t>second model with defensive distillation, and find </a:t>
            </a:r>
            <a:r>
              <a:rPr lang="en-AU" dirty="0" smtClean="0"/>
              <a:t>that adversarial </a:t>
            </a:r>
            <a:r>
              <a:rPr lang="en-AU" dirty="0"/>
              <a:t>examples do transfer. This gives us another </a:t>
            </a:r>
            <a:r>
              <a:rPr lang="en-AU" dirty="0" smtClean="0"/>
              <a:t>attack technique </a:t>
            </a:r>
            <a:r>
              <a:rPr lang="en-AU" dirty="0"/>
              <a:t>for finding adversarial examples on </a:t>
            </a:r>
            <a:r>
              <a:rPr lang="en-AU" dirty="0" smtClean="0"/>
              <a:t>distilled networks.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dirty="0"/>
              <a:t>However, interestingly, the transferability success rate </a:t>
            </a:r>
            <a:r>
              <a:rPr lang="en-AU" dirty="0" smtClean="0"/>
              <a:t>between the </a:t>
            </a:r>
            <a:r>
              <a:rPr lang="en-AU" dirty="0"/>
              <a:t>unsecured model and the distilled model </a:t>
            </a:r>
            <a:r>
              <a:rPr lang="en-AU" dirty="0" smtClean="0"/>
              <a:t>only reaches </a:t>
            </a:r>
            <a:r>
              <a:rPr lang="en-AU" dirty="0"/>
              <a:t>100% success at  = 40, in comparison to the </a:t>
            </a:r>
            <a:r>
              <a:rPr lang="en-AU" dirty="0" smtClean="0"/>
              <a:t>previous approach </a:t>
            </a:r>
            <a:r>
              <a:rPr lang="en-AU" dirty="0"/>
              <a:t>that only required  = 20.</a:t>
            </a:r>
            <a:endParaRPr lang="en-AU" dirty="0" smtClean="0"/>
          </a:p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44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755" y="2155212"/>
            <a:ext cx="6766063" cy="5182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8033" y="6459785"/>
            <a:ext cx="10112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Source</a:t>
            </a:r>
            <a:r>
              <a:rPr lang="en-AU" dirty="0" smtClean="0"/>
              <a:t>: </a:t>
            </a:r>
            <a:r>
              <a:rPr lang="en-AU" dirty="0"/>
              <a:t>Towards Evaluating the Robustness of Neural Networks [Nicholas </a:t>
            </a:r>
            <a:r>
              <a:rPr lang="en-AU" dirty="0" err="1"/>
              <a:t>Carlini</a:t>
            </a:r>
            <a:r>
              <a:rPr lang="en-AU" dirty="0"/>
              <a:t> and David Wagner</a:t>
            </a:r>
            <a:r>
              <a:rPr lang="en-US" dirty="0"/>
              <a:t>]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2349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45</a:t>
            </a:fld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698" y="1198245"/>
            <a:ext cx="4276725" cy="4095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8033" y="6459785"/>
            <a:ext cx="10112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Source</a:t>
            </a:r>
            <a:r>
              <a:rPr lang="en-AU" dirty="0" smtClean="0"/>
              <a:t>: </a:t>
            </a:r>
            <a:r>
              <a:rPr lang="en-AU" dirty="0"/>
              <a:t>Towards Evaluating the Robustness of Neural Networks [Nicholas </a:t>
            </a:r>
            <a:r>
              <a:rPr lang="en-AU" dirty="0" err="1"/>
              <a:t>Carlini</a:t>
            </a:r>
            <a:r>
              <a:rPr lang="en-AU" dirty="0"/>
              <a:t> and David Wagner</a:t>
            </a:r>
            <a:r>
              <a:rPr lang="en-US" dirty="0"/>
              <a:t>]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9827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smtClean="0"/>
              <a:t>How </a:t>
            </a:r>
            <a:r>
              <a:rPr lang="en-US" sz="2200" dirty="0"/>
              <a:t>to evaluate a </a:t>
            </a:r>
            <a:r>
              <a:rPr lang="en-US" sz="2200" dirty="0" smtClean="0"/>
              <a:t>defense?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 smtClean="0"/>
              <a:t>Release </a:t>
            </a:r>
            <a:r>
              <a:rPr lang="en-US" sz="2200" dirty="0"/>
              <a:t>source </a:t>
            </a:r>
            <a:r>
              <a:rPr lang="en-US" sz="2200" dirty="0" smtClean="0"/>
              <a:t>code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Other </a:t>
            </a:r>
            <a:r>
              <a:rPr lang="en-US" dirty="0"/>
              <a:t>people can evaluate your </a:t>
            </a:r>
            <a:r>
              <a:rPr lang="en-US" dirty="0" smtClean="0"/>
              <a:t>defenses</a:t>
            </a:r>
            <a:endParaRPr lang="en-US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AU" dirty="0" smtClean="0"/>
              <a:t>Demonstrate that transferability fails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AU" dirty="0" smtClean="0"/>
              <a:t>Construct high-confidence adversarial examples on a unsecured model and show they fail to transfer to the secured model.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46</a:t>
            </a:fld>
            <a:endParaRPr lang="en-AU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1749" y="4080713"/>
            <a:ext cx="10058400" cy="122089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Ø"/>
            </a:pPr>
            <a:r>
              <a:rPr lang="en-US" sz="2000" dirty="0" smtClean="0"/>
              <a:t>Evaluate against the strongest attacks as a baseline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800" dirty="0" smtClean="0"/>
              <a:t>Robustness against weak attacks is useless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9795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AU" dirty="0" smtClean="0"/>
              <a:t>Towards </a:t>
            </a:r>
            <a:r>
              <a:rPr lang="en-AU" dirty="0"/>
              <a:t>Evaluating the Robustness of Neural Networks [Nicholas </a:t>
            </a:r>
            <a:r>
              <a:rPr lang="en-AU" dirty="0" err="1"/>
              <a:t>Carlini</a:t>
            </a:r>
            <a:r>
              <a:rPr lang="en-AU" dirty="0"/>
              <a:t> and David Wagner</a:t>
            </a:r>
            <a:r>
              <a:rPr lang="en-US" dirty="0" smtClean="0"/>
              <a:t>]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dirty="0">
                <a:hlinkClick r:id="rId3"/>
              </a:rPr>
              <a:t>https://towardsdatascience.com/breaking-neural-networks-with-adversarial-attacks-f4290a9a45aa</a:t>
            </a:r>
            <a:endParaRPr lang="en-AU" dirty="0"/>
          </a:p>
          <a:p>
            <a:pPr>
              <a:buFont typeface="Wingdings" panose="05000000000000000000" pitchFamily="2" charset="2"/>
              <a:buChar char="Ø"/>
            </a:pPr>
            <a:r>
              <a:rPr lang="en-AU" dirty="0">
                <a:hlinkClick r:id="rId4"/>
              </a:rPr>
              <a:t>https://victorzhou.com/blog/intro-to-neural-networks</a:t>
            </a:r>
            <a:r>
              <a:rPr lang="en-AU" dirty="0" smtClean="0">
                <a:hlinkClick r:id="rId4"/>
              </a:rPr>
              <a:t>/</a:t>
            </a:r>
            <a:endParaRPr lang="en-AU" dirty="0" smtClean="0"/>
          </a:p>
          <a:p>
            <a:pPr>
              <a:buFont typeface="Wingdings" panose="05000000000000000000" pitchFamily="2" charset="2"/>
              <a:buChar char="Ø"/>
            </a:pPr>
            <a:endParaRPr lang="en-AU" dirty="0"/>
          </a:p>
          <a:p>
            <a:pPr>
              <a:buFont typeface="Wingdings" panose="05000000000000000000" pitchFamily="2" charset="2"/>
              <a:buChar char="Ø"/>
            </a:pPr>
            <a:endParaRPr lang="en-AU" dirty="0"/>
          </a:p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47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415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400" b="1" dirty="0"/>
              <a:t>Background – </a:t>
            </a:r>
            <a:r>
              <a:rPr lang="en-AU" sz="4400" b="1" dirty="0" smtClean="0"/>
              <a:t>Basic Neural Network Example </a:t>
            </a:r>
            <a:endParaRPr lang="en-AU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5</a:t>
            </a:fld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658" y="1812819"/>
            <a:ext cx="4413104" cy="23349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73728" y="6448912"/>
            <a:ext cx="6705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Source: </a:t>
            </a:r>
            <a:r>
              <a:rPr lang="en-AU" dirty="0" smtClean="0">
                <a:hlinkClick r:id="rId4"/>
              </a:rPr>
              <a:t>https://victorzhou.com/blog/intro-to-neural-networks/</a:t>
            </a:r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382" y="4223254"/>
            <a:ext cx="4785860" cy="1748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3220" y="2028806"/>
            <a:ext cx="5029201" cy="1476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4303" y="3519790"/>
            <a:ext cx="3047033" cy="20913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3220" y="5611689"/>
            <a:ext cx="5139263" cy="68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2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/>
              <a:t>Limitations</a:t>
            </a:r>
            <a:endParaRPr lang="en-AU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4663" y="3679907"/>
            <a:ext cx="10058400" cy="1714537"/>
          </a:xfrm>
        </p:spPr>
        <p:txBody>
          <a:bodyPr>
            <a:noAutofit/>
          </a:bodyPr>
          <a:lstStyle/>
          <a:p>
            <a:r>
              <a:rPr lang="en-AU" b="1" dirty="0" smtClean="0"/>
              <a:t>Adversarial </a:t>
            </a:r>
            <a:r>
              <a:rPr lang="en-AU" b="1" dirty="0"/>
              <a:t>examples </a:t>
            </a:r>
            <a:r>
              <a:rPr lang="en-AU" dirty="0"/>
              <a:t>are close to the original. For example, if we use neural networks in self-driving cars, adversarial examples could allow an attacker to cause the car to take unwanted actions. </a:t>
            </a:r>
            <a:r>
              <a:rPr lang="en-AU" dirty="0" smtClean="0"/>
              <a:t>It </a:t>
            </a:r>
            <a:r>
              <a:rPr lang="en-AU" dirty="0"/>
              <a:t>is possible to transform an image by a small amount and thereby change how the image is classified. Often, the total amount of change required can be so small as to be undetectable. 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159897" y="1848679"/>
            <a:ext cx="9933166" cy="30443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Machine learning is being used in an increasing array of settings to make potentially security critical decisions: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self- driving cars, drones, robots, malware classification, speech recognition and many more.</a:t>
            </a:r>
          </a:p>
          <a:p>
            <a:pPr marL="0" indent="0">
              <a:buNone/>
            </a:pPr>
            <a:r>
              <a:rPr lang="en-US" dirty="0" smtClean="0"/>
              <a:t>Neural </a:t>
            </a:r>
            <a:r>
              <a:rPr lang="en-US" dirty="0"/>
              <a:t>Networks are vulnerable to adversarial attacks. </a:t>
            </a:r>
            <a:r>
              <a:rPr lang="en-AU" dirty="0"/>
              <a:t>This makes it difficult to apply neural networks in </a:t>
            </a:r>
            <a:r>
              <a:rPr lang="en-AU" b="1" dirty="0"/>
              <a:t>security-critical areas</a:t>
            </a:r>
            <a:r>
              <a:rPr lang="en-AU" dirty="0"/>
              <a:t>. </a:t>
            </a:r>
          </a:p>
          <a:p>
            <a:pPr marL="201168" lvl="1" indent="0">
              <a:buFont typeface="Calibri" pitchFamily="34" charset="0"/>
              <a:buNone/>
            </a:pPr>
            <a:endParaRPr lang="en-US" sz="20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003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97280" y="964096"/>
            <a:ext cx="10058400" cy="773264"/>
          </a:xfrm>
        </p:spPr>
        <p:txBody>
          <a:bodyPr anchor="ctr"/>
          <a:lstStyle/>
          <a:p>
            <a:r>
              <a:rPr lang="en-AU" b="1" dirty="0" smtClean="0"/>
              <a:t>Adversarial Examples</a:t>
            </a:r>
            <a:endParaRPr lang="en-AU" b="1" dirty="0"/>
          </a:p>
        </p:txBody>
      </p:sp>
      <p:pic>
        <p:nvPicPr>
          <p:cNvPr id="7" name="Picture 2" descr="Top 10 Smartest Dog Breeds - Most Intelligent Dog Rankings">
            <a:extLst>
              <a:ext uri="{FF2B5EF4-FFF2-40B4-BE49-F238E27FC236}">
                <a16:creationId xmlns:a16="http://schemas.microsoft.com/office/drawing/2014/main" xmlns="" id="{08BE067D-E72B-9048-BB5D-7F64BDC4D79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5665672" y="1973678"/>
            <a:ext cx="4665060" cy="348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7</a:t>
            </a:fld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4294967295"/>
          </p:nvPr>
        </p:nvSpPr>
        <p:spPr>
          <a:xfrm>
            <a:off x="1097280" y="2162521"/>
            <a:ext cx="3616325" cy="3378200"/>
          </a:xfrm>
        </p:spPr>
        <p:txBody>
          <a:bodyPr>
            <a:normAutofit/>
          </a:bodyPr>
          <a:lstStyle/>
          <a:p>
            <a:r>
              <a:rPr lang="en-US" sz="2000" dirty="0"/>
              <a:t>For a classification neural network </a:t>
            </a:r>
            <a:r>
              <a:rPr lang="en-US" sz="2000" b="1" dirty="0"/>
              <a:t>F(x)</a:t>
            </a:r>
          </a:p>
          <a:p>
            <a:r>
              <a:rPr lang="en-US" sz="2000" dirty="0"/>
              <a:t>Given input </a:t>
            </a:r>
            <a:r>
              <a:rPr lang="en-US" sz="2000" b="1" dirty="0"/>
              <a:t>X</a:t>
            </a:r>
            <a:r>
              <a:rPr lang="en-US" sz="2000" dirty="0"/>
              <a:t> classified as label </a:t>
            </a:r>
            <a:r>
              <a:rPr lang="en-US" sz="2000" b="1" dirty="0"/>
              <a:t>L</a:t>
            </a:r>
          </a:p>
          <a:p>
            <a:r>
              <a:rPr lang="en-US" sz="2000" dirty="0"/>
              <a:t>Easy to find an </a:t>
            </a:r>
            <a:r>
              <a:rPr lang="en-US" sz="2000" b="1" dirty="0"/>
              <a:t>X’</a:t>
            </a:r>
            <a:r>
              <a:rPr lang="en-US" sz="2000" dirty="0"/>
              <a:t> close to </a:t>
            </a:r>
            <a:r>
              <a:rPr lang="en-US" sz="2000" b="1" dirty="0"/>
              <a:t>X</a:t>
            </a:r>
          </a:p>
          <a:p>
            <a:r>
              <a:rPr lang="en-US" sz="2000" dirty="0"/>
              <a:t>So that </a:t>
            </a:r>
            <a:r>
              <a:rPr lang="en-US" sz="2000" b="1" dirty="0"/>
              <a:t>F(X’) = L</a:t>
            </a:r>
          </a:p>
          <a:p>
            <a:r>
              <a:rPr lang="en-US" sz="2000" dirty="0"/>
              <a:t>i.e. the network will identify the image on right as a cat.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5648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A8014E7-B1C3-9647-833E-C0B4B59448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14" t="8995" r="9127" b="9640"/>
          <a:stretch/>
        </p:blipFill>
        <p:spPr>
          <a:xfrm>
            <a:off x="2149642" y="1732547"/>
            <a:ext cx="8037095" cy="319238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8</a:t>
            </a:fld>
            <a:endParaRPr lang="en-AU"/>
          </a:p>
        </p:txBody>
      </p:sp>
      <p:sp>
        <p:nvSpPr>
          <p:cNvPr id="2" name="TextBox 1"/>
          <p:cNvSpPr txBox="1"/>
          <p:nvPr/>
        </p:nvSpPr>
        <p:spPr>
          <a:xfrm>
            <a:off x="304229" y="6432709"/>
            <a:ext cx="10908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Source: </a:t>
            </a:r>
            <a:r>
              <a:rPr lang="en-AU" dirty="0">
                <a:hlinkClick r:id="rId4"/>
              </a:rPr>
              <a:t>https://towardsdatascience.com/breaking-neural-networks-with-adversarial-attacks-f4290a9a45aa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4567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EF2464B-EC10-E448-A5D6-72B9C67E29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82" t="6531" r="7094" b="8306"/>
          <a:stretch/>
        </p:blipFill>
        <p:spPr>
          <a:xfrm>
            <a:off x="1101882" y="673768"/>
            <a:ext cx="10384266" cy="564160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50D1-B1D7-499F-A0FE-28391281AABB}" type="slidenum">
              <a:rPr lang="en-AU" smtClean="0"/>
              <a:t>9</a:t>
            </a:fld>
            <a:endParaRPr lang="en-AU"/>
          </a:p>
        </p:txBody>
      </p:sp>
      <p:sp>
        <p:nvSpPr>
          <p:cNvPr id="5" name="TextBox 4"/>
          <p:cNvSpPr txBox="1"/>
          <p:nvPr/>
        </p:nvSpPr>
        <p:spPr>
          <a:xfrm>
            <a:off x="304229" y="6432709"/>
            <a:ext cx="10908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Source: </a:t>
            </a:r>
            <a:r>
              <a:rPr lang="en-AU" dirty="0">
                <a:hlinkClick r:id="rId4"/>
              </a:rPr>
              <a:t>https://towardsdatascience.com/breaking-neural-networks-with-adversarial-attacks-f4290a9a45aa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0275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1436</TotalTime>
  <Words>4169</Words>
  <Application>Microsoft Office PowerPoint</Application>
  <PresentationFormat>Widescreen</PresentationFormat>
  <Paragraphs>385</Paragraphs>
  <Slides>47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Segoe UI</vt:lpstr>
      <vt:lpstr>Wingdings</vt:lpstr>
      <vt:lpstr>Retrospect</vt:lpstr>
      <vt:lpstr>Summary  Towards Evaluating the Robustness of Neural Networks [{Nicholas Carlini and David Wagner] </vt:lpstr>
      <vt:lpstr>Overview of the Presentation</vt:lpstr>
      <vt:lpstr>PowerPoint Presentation</vt:lpstr>
      <vt:lpstr>Background – Neural Networks </vt:lpstr>
      <vt:lpstr>Background – Basic Neural Network Example </vt:lpstr>
      <vt:lpstr>Limitations</vt:lpstr>
      <vt:lpstr>Adversarial Examples</vt:lpstr>
      <vt:lpstr>PowerPoint Presentation</vt:lpstr>
      <vt:lpstr>PowerPoint Presentation</vt:lpstr>
      <vt:lpstr>PowerPoint Presentation</vt:lpstr>
      <vt:lpstr>Defensive Distillation </vt:lpstr>
      <vt:lpstr>Motivation</vt:lpstr>
      <vt:lpstr>PowerPoint Presentation</vt:lpstr>
      <vt:lpstr>Threat Model</vt:lpstr>
      <vt:lpstr>Neural Networks and Notation</vt:lpstr>
      <vt:lpstr>PowerPoint Presentation</vt:lpstr>
      <vt:lpstr>Neural Networks and Notation (continued)</vt:lpstr>
      <vt:lpstr>Adversarial Attack Types</vt:lpstr>
      <vt:lpstr>Distance Metrics</vt:lpstr>
      <vt:lpstr>Distance Metrics</vt:lpstr>
      <vt:lpstr>PowerPoint Presentation</vt:lpstr>
      <vt:lpstr>Existing Attack Algorithms (weak)</vt:lpstr>
      <vt:lpstr>Existing Attack Algorithms</vt:lpstr>
      <vt:lpstr>Existing Attack Algorithms</vt:lpstr>
      <vt:lpstr>Existing Attack Algorithms</vt:lpstr>
      <vt:lpstr>PowerPoint Presentation</vt:lpstr>
      <vt:lpstr>Training Setup – Data Sets</vt:lpstr>
      <vt:lpstr>PowerPoint Presentation</vt:lpstr>
      <vt:lpstr>Strong Attack Algorithm</vt:lpstr>
      <vt:lpstr>PowerPoint Presentation</vt:lpstr>
      <vt:lpstr>L2 Attack</vt:lpstr>
      <vt:lpstr>L0 Attack</vt:lpstr>
      <vt:lpstr>L∞ Attack</vt:lpstr>
      <vt:lpstr>PowerPoint Presentation</vt:lpstr>
      <vt:lpstr>Attack Evaluation</vt:lpstr>
      <vt:lpstr>Generating synthetic digits</vt:lpstr>
      <vt:lpstr>PowerPoint Presentation</vt:lpstr>
      <vt:lpstr>Defensive Distillation</vt:lpstr>
      <vt:lpstr>Defensive Distillation</vt:lpstr>
      <vt:lpstr>Steps of Defensive Distillation</vt:lpstr>
      <vt:lpstr>Defensive Distillation with new attacks</vt:lpstr>
      <vt:lpstr>PowerPoint Presentation</vt:lpstr>
      <vt:lpstr>Transferability</vt:lpstr>
      <vt:lpstr>Transferability</vt:lpstr>
      <vt:lpstr>PowerPoint Presentation</vt:lpstr>
      <vt:lpstr>Conclusion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Evaluating the Robustness of Neural Networks in the Image Classification Domain</dc:title>
  <dc:creator>Lion</dc:creator>
  <cp:lastModifiedBy>Lion</cp:lastModifiedBy>
  <cp:revision>102</cp:revision>
  <dcterms:created xsi:type="dcterms:W3CDTF">2020-07-22T05:44:55Z</dcterms:created>
  <dcterms:modified xsi:type="dcterms:W3CDTF">2020-07-27T11:49:11Z</dcterms:modified>
</cp:coreProperties>
</file>